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p:cViewPr varScale="1">
        <p:scale>
          <a:sx n="117" d="100"/>
          <a:sy n="117" d="100"/>
        </p:scale>
        <p:origin x="36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BDE0E3-D592-12C3-D5F6-D25B572F90C3}"/>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49B30CDA-C2A2-CD4C-1A68-D7A359FB4A1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23007D01-B90D-6500-5DC8-49E437EA4D21}"/>
              </a:ext>
            </a:extLst>
          </p:cNvPr>
          <p:cNvSpPr>
            <a:spLocks noGrp="1"/>
          </p:cNvSpPr>
          <p:nvPr>
            <p:ph type="dt" sz="half" idx="10"/>
          </p:nvPr>
        </p:nvSpPr>
        <p:spPr/>
        <p:txBody>
          <a:bodyPr/>
          <a:lstStyle/>
          <a:p>
            <a:fld id="{53DF0DC4-5C8F-D942-8731-F727C578CA6A}" type="datetimeFigureOut">
              <a:rPr kumimoji="1" lang="zh-CN" altLang="en-US" smtClean="0"/>
              <a:t>2024/5/7</a:t>
            </a:fld>
            <a:endParaRPr kumimoji="1" lang="zh-CN" altLang="en-US"/>
          </a:p>
        </p:txBody>
      </p:sp>
      <p:sp>
        <p:nvSpPr>
          <p:cNvPr id="5" name="页脚占位符 4">
            <a:extLst>
              <a:ext uri="{FF2B5EF4-FFF2-40B4-BE49-F238E27FC236}">
                <a16:creationId xmlns:a16="http://schemas.microsoft.com/office/drawing/2014/main" id="{8410B487-43F0-0401-721D-64D9B7C6239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DEAF9AA-917A-5334-B018-29AD14A965F8}"/>
              </a:ext>
            </a:extLst>
          </p:cNvPr>
          <p:cNvSpPr>
            <a:spLocks noGrp="1"/>
          </p:cNvSpPr>
          <p:nvPr>
            <p:ph type="sldNum" sz="quarter" idx="12"/>
          </p:nvPr>
        </p:nvSpPr>
        <p:spPr/>
        <p:txBody>
          <a:bodyPr/>
          <a:lstStyle/>
          <a:p>
            <a:fld id="{071EA3D1-53BC-D143-B1A8-64190038282A}" type="slidenum">
              <a:rPr kumimoji="1" lang="zh-CN" altLang="en-US" smtClean="0"/>
              <a:t>‹#›</a:t>
            </a:fld>
            <a:endParaRPr kumimoji="1" lang="zh-CN" altLang="en-US"/>
          </a:p>
        </p:txBody>
      </p:sp>
    </p:spTree>
    <p:extLst>
      <p:ext uri="{BB962C8B-B14F-4D97-AF65-F5344CB8AC3E}">
        <p14:creationId xmlns:p14="http://schemas.microsoft.com/office/powerpoint/2010/main" val="439762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6C70D-77CC-8E39-414C-8CC597BA6352}"/>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BE347238-D584-3B3F-A0B8-5BBDEA25FF63}"/>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74FE97E-AB9E-F8BF-C9D3-2CB8B12A617F}"/>
              </a:ext>
            </a:extLst>
          </p:cNvPr>
          <p:cNvSpPr>
            <a:spLocks noGrp="1"/>
          </p:cNvSpPr>
          <p:nvPr>
            <p:ph type="dt" sz="half" idx="10"/>
          </p:nvPr>
        </p:nvSpPr>
        <p:spPr/>
        <p:txBody>
          <a:bodyPr/>
          <a:lstStyle/>
          <a:p>
            <a:fld id="{53DF0DC4-5C8F-D942-8731-F727C578CA6A}" type="datetimeFigureOut">
              <a:rPr kumimoji="1" lang="zh-CN" altLang="en-US" smtClean="0"/>
              <a:t>2024/5/7</a:t>
            </a:fld>
            <a:endParaRPr kumimoji="1" lang="zh-CN" altLang="en-US"/>
          </a:p>
        </p:txBody>
      </p:sp>
      <p:sp>
        <p:nvSpPr>
          <p:cNvPr id="5" name="页脚占位符 4">
            <a:extLst>
              <a:ext uri="{FF2B5EF4-FFF2-40B4-BE49-F238E27FC236}">
                <a16:creationId xmlns:a16="http://schemas.microsoft.com/office/drawing/2014/main" id="{944FF17A-D11F-01A3-1FF0-30455C53F9F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9B442ED-CF01-DDED-22EF-ED6A2D4A8E9A}"/>
              </a:ext>
            </a:extLst>
          </p:cNvPr>
          <p:cNvSpPr>
            <a:spLocks noGrp="1"/>
          </p:cNvSpPr>
          <p:nvPr>
            <p:ph type="sldNum" sz="quarter" idx="12"/>
          </p:nvPr>
        </p:nvSpPr>
        <p:spPr/>
        <p:txBody>
          <a:bodyPr/>
          <a:lstStyle/>
          <a:p>
            <a:fld id="{071EA3D1-53BC-D143-B1A8-64190038282A}" type="slidenum">
              <a:rPr kumimoji="1" lang="zh-CN" altLang="en-US" smtClean="0"/>
              <a:t>‹#›</a:t>
            </a:fld>
            <a:endParaRPr kumimoji="1" lang="zh-CN" altLang="en-US"/>
          </a:p>
        </p:txBody>
      </p:sp>
    </p:spTree>
    <p:extLst>
      <p:ext uri="{BB962C8B-B14F-4D97-AF65-F5344CB8AC3E}">
        <p14:creationId xmlns:p14="http://schemas.microsoft.com/office/powerpoint/2010/main" val="12646146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C5A4C09-A590-D843-FBC2-18D9E89CC742}"/>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F5468843-E6C4-18BC-3F94-27577C011E02}"/>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5261239-66B1-C07F-461F-97619956C1E2}"/>
              </a:ext>
            </a:extLst>
          </p:cNvPr>
          <p:cNvSpPr>
            <a:spLocks noGrp="1"/>
          </p:cNvSpPr>
          <p:nvPr>
            <p:ph type="dt" sz="half" idx="10"/>
          </p:nvPr>
        </p:nvSpPr>
        <p:spPr/>
        <p:txBody>
          <a:bodyPr/>
          <a:lstStyle/>
          <a:p>
            <a:fld id="{53DF0DC4-5C8F-D942-8731-F727C578CA6A}" type="datetimeFigureOut">
              <a:rPr kumimoji="1" lang="zh-CN" altLang="en-US" smtClean="0"/>
              <a:t>2024/5/7</a:t>
            </a:fld>
            <a:endParaRPr kumimoji="1" lang="zh-CN" altLang="en-US"/>
          </a:p>
        </p:txBody>
      </p:sp>
      <p:sp>
        <p:nvSpPr>
          <p:cNvPr id="5" name="页脚占位符 4">
            <a:extLst>
              <a:ext uri="{FF2B5EF4-FFF2-40B4-BE49-F238E27FC236}">
                <a16:creationId xmlns:a16="http://schemas.microsoft.com/office/drawing/2014/main" id="{579A6017-8B90-9877-A58D-199B43CE6E0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12AEB25-A727-FAB6-B654-0ED966C54573}"/>
              </a:ext>
            </a:extLst>
          </p:cNvPr>
          <p:cNvSpPr>
            <a:spLocks noGrp="1"/>
          </p:cNvSpPr>
          <p:nvPr>
            <p:ph type="sldNum" sz="quarter" idx="12"/>
          </p:nvPr>
        </p:nvSpPr>
        <p:spPr/>
        <p:txBody>
          <a:bodyPr/>
          <a:lstStyle/>
          <a:p>
            <a:fld id="{071EA3D1-53BC-D143-B1A8-64190038282A}" type="slidenum">
              <a:rPr kumimoji="1" lang="zh-CN" altLang="en-US" smtClean="0"/>
              <a:t>‹#›</a:t>
            </a:fld>
            <a:endParaRPr kumimoji="1" lang="zh-CN" altLang="en-US"/>
          </a:p>
        </p:txBody>
      </p:sp>
    </p:spTree>
    <p:extLst>
      <p:ext uri="{BB962C8B-B14F-4D97-AF65-F5344CB8AC3E}">
        <p14:creationId xmlns:p14="http://schemas.microsoft.com/office/powerpoint/2010/main" val="2357430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7C0CBB-1F57-14A9-A5E6-BE4D806EA91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9F336E5B-B948-D745-A6ED-7742A70C28A7}"/>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2E8C0EC-43BA-6DBE-24D6-6CC79BE2AB96}"/>
              </a:ext>
            </a:extLst>
          </p:cNvPr>
          <p:cNvSpPr>
            <a:spLocks noGrp="1"/>
          </p:cNvSpPr>
          <p:nvPr>
            <p:ph type="dt" sz="half" idx="10"/>
          </p:nvPr>
        </p:nvSpPr>
        <p:spPr/>
        <p:txBody>
          <a:bodyPr/>
          <a:lstStyle/>
          <a:p>
            <a:fld id="{53DF0DC4-5C8F-D942-8731-F727C578CA6A}" type="datetimeFigureOut">
              <a:rPr kumimoji="1" lang="zh-CN" altLang="en-US" smtClean="0"/>
              <a:t>2024/5/7</a:t>
            </a:fld>
            <a:endParaRPr kumimoji="1" lang="zh-CN" altLang="en-US"/>
          </a:p>
        </p:txBody>
      </p:sp>
      <p:sp>
        <p:nvSpPr>
          <p:cNvPr id="5" name="页脚占位符 4">
            <a:extLst>
              <a:ext uri="{FF2B5EF4-FFF2-40B4-BE49-F238E27FC236}">
                <a16:creationId xmlns:a16="http://schemas.microsoft.com/office/drawing/2014/main" id="{15DD2609-897B-BE8F-F31B-5CB3C478A27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95179FB-BB87-97FB-DFBB-09D61329B68E}"/>
              </a:ext>
            </a:extLst>
          </p:cNvPr>
          <p:cNvSpPr>
            <a:spLocks noGrp="1"/>
          </p:cNvSpPr>
          <p:nvPr>
            <p:ph type="sldNum" sz="quarter" idx="12"/>
          </p:nvPr>
        </p:nvSpPr>
        <p:spPr/>
        <p:txBody>
          <a:bodyPr/>
          <a:lstStyle/>
          <a:p>
            <a:fld id="{071EA3D1-53BC-D143-B1A8-64190038282A}" type="slidenum">
              <a:rPr kumimoji="1" lang="zh-CN" altLang="en-US" smtClean="0"/>
              <a:t>‹#›</a:t>
            </a:fld>
            <a:endParaRPr kumimoji="1" lang="zh-CN" altLang="en-US"/>
          </a:p>
        </p:txBody>
      </p:sp>
    </p:spTree>
    <p:extLst>
      <p:ext uri="{BB962C8B-B14F-4D97-AF65-F5344CB8AC3E}">
        <p14:creationId xmlns:p14="http://schemas.microsoft.com/office/powerpoint/2010/main" val="1136846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6647B7-8EE3-0D8F-A29F-E11415AD15FB}"/>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AF2050D2-FB9B-04A4-483D-136462A0B9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4F72107C-8D51-2A2D-AE28-A5C1D000B863}"/>
              </a:ext>
            </a:extLst>
          </p:cNvPr>
          <p:cNvSpPr>
            <a:spLocks noGrp="1"/>
          </p:cNvSpPr>
          <p:nvPr>
            <p:ph type="dt" sz="half" idx="10"/>
          </p:nvPr>
        </p:nvSpPr>
        <p:spPr/>
        <p:txBody>
          <a:bodyPr/>
          <a:lstStyle/>
          <a:p>
            <a:fld id="{53DF0DC4-5C8F-D942-8731-F727C578CA6A}" type="datetimeFigureOut">
              <a:rPr kumimoji="1" lang="zh-CN" altLang="en-US" smtClean="0"/>
              <a:t>2024/5/7</a:t>
            </a:fld>
            <a:endParaRPr kumimoji="1" lang="zh-CN" altLang="en-US"/>
          </a:p>
        </p:txBody>
      </p:sp>
      <p:sp>
        <p:nvSpPr>
          <p:cNvPr id="5" name="页脚占位符 4">
            <a:extLst>
              <a:ext uri="{FF2B5EF4-FFF2-40B4-BE49-F238E27FC236}">
                <a16:creationId xmlns:a16="http://schemas.microsoft.com/office/drawing/2014/main" id="{28E57EF6-61A3-01FF-E9A0-128951B4F75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53DC91A-E183-7B34-CE68-2BD861B1D37D}"/>
              </a:ext>
            </a:extLst>
          </p:cNvPr>
          <p:cNvSpPr>
            <a:spLocks noGrp="1"/>
          </p:cNvSpPr>
          <p:nvPr>
            <p:ph type="sldNum" sz="quarter" idx="12"/>
          </p:nvPr>
        </p:nvSpPr>
        <p:spPr/>
        <p:txBody>
          <a:bodyPr/>
          <a:lstStyle/>
          <a:p>
            <a:fld id="{071EA3D1-53BC-D143-B1A8-64190038282A}" type="slidenum">
              <a:rPr kumimoji="1" lang="zh-CN" altLang="en-US" smtClean="0"/>
              <a:t>‹#›</a:t>
            </a:fld>
            <a:endParaRPr kumimoji="1" lang="zh-CN" altLang="en-US"/>
          </a:p>
        </p:txBody>
      </p:sp>
    </p:spTree>
    <p:extLst>
      <p:ext uri="{BB962C8B-B14F-4D97-AF65-F5344CB8AC3E}">
        <p14:creationId xmlns:p14="http://schemas.microsoft.com/office/powerpoint/2010/main" val="247374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C1C830-F6CD-4EFF-09C5-18AF2B80A5D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2490B07-2289-25DF-E60A-E1D05350E3C7}"/>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DA49F9D6-3A87-0CC7-6F4A-333CD1F09C44}"/>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EADFCBD3-EA5F-66CE-E08D-0FCFB3B3657D}"/>
              </a:ext>
            </a:extLst>
          </p:cNvPr>
          <p:cNvSpPr>
            <a:spLocks noGrp="1"/>
          </p:cNvSpPr>
          <p:nvPr>
            <p:ph type="dt" sz="half" idx="10"/>
          </p:nvPr>
        </p:nvSpPr>
        <p:spPr/>
        <p:txBody>
          <a:bodyPr/>
          <a:lstStyle/>
          <a:p>
            <a:fld id="{53DF0DC4-5C8F-D942-8731-F727C578CA6A}" type="datetimeFigureOut">
              <a:rPr kumimoji="1" lang="zh-CN" altLang="en-US" smtClean="0"/>
              <a:t>2024/5/7</a:t>
            </a:fld>
            <a:endParaRPr kumimoji="1" lang="zh-CN" altLang="en-US"/>
          </a:p>
        </p:txBody>
      </p:sp>
      <p:sp>
        <p:nvSpPr>
          <p:cNvPr id="6" name="页脚占位符 5">
            <a:extLst>
              <a:ext uri="{FF2B5EF4-FFF2-40B4-BE49-F238E27FC236}">
                <a16:creationId xmlns:a16="http://schemas.microsoft.com/office/drawing/2014/main" id="{BCC34FEA-0762-41B6-1DE5-8EB0277C0E7E}"/>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DEC8C46-41B3-3015-B7D9-8CB75638D579}"/>
              </a:ext>
            </a:extLst>
          </p:cNvPr>
          <p:cNvSpPr>
            <a:spLocks noGrp="1"/>
          </p:cNvSpPr>
          <p:nvPr>
            <p:ph type="sldNum" sz="quarter" idx="12"/>
          </p:nvPr>
        </p:nvSpPr>
        <p:spPr/>
        <p:txBody>
          <a:bodyPr/>
          <a:lstStyle/>
          <a:p>
            <a:fld id="{071EA3D1-53BC-D143-B1A8-64190038282A}" type="slidenum">
              <a:rPr kumimoji="1" lang="zh-CN" altLang="en-US" smtClean="0"/>
              <a:t>‹#›</a:t>
            </a:fld>
            <a:endParaRPr kumimoji="1" lang="zh-CN" altLang="en-US"/>
          </a:p>
        </p:txBody>
      </p:sp>
    </p:spTree>
    <p:extLst>
      <p:ext uri="{BB962C8B-B14F-4D97-AF65-F5344CB8AC3E}">
        <p14:creationId xmlns:p14="http://schemas.microsoft.com/office/powerpoint/2010/main" val="2732563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CD2F51-FC83-501F-D900-692A7C8B8E66}"/>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52CCEA1A-757F-5263-3968-DFF16E2D39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A3E102DC-03B2-6ADD-438C-E638A58BF5B1}"/>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70A395E9-0363-8850-6058-317BBE475D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D7DBEA02-782A-0A94-CFFA-2BDE2DB3363D}"/>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427ED269-ACE4-F60E-4E07-9897AF57D0B4}"/>
              </a:ext>
            </a:extLst>
          </p:cNvPr>
          <p:cNvSpPr>
            <a:spLocks noGrp="1"/>
          </p:cNvSpPr>
          <p:nvPr>
            <p:ph type="dt" sz="half" idx="10"/>
          </p:nvPr>
        </p:nvSpPr>
        <p:spPr/>
        <p:txBody>
          <a:bodyPr/>
          <a:lstStyle/>
          <a:p>
            <a:fld id="{53DF0DC4-5C8F-D942-8731-F727C578CA6A}" type="datetimeFigureOut">
              <a:rPr kumimoji="1" lang="zh-CN" altLang="en-US" smtClean="0"/>
              <a:t>2024/5/7</a:t>
            </a:fld>
            <a:endParaRPr kumimoji="1" lang="zh-CN" altLang="en-US"/>
          </a:p>
        </p:txBody>
      </p:sp>
      <p:sp>
        <p:nvSpPr>
          <p:cNvPr id="8" name="页脚占位符 7">
            <a:extLst>
              <a:ext uri="{FF2B5EF4-FFF2-40B4-BE49-F238E27FC236}">
                <a16:creationId xmlns:a16="http://schemas.microsoft.com/office/drawing/2014/main" id="{C92C6747-665A-B742-FF2A-3813CF7ED482}"/>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428F1122-0663-5CD0-08C0-4B4F8F965B7E}"/>
              </a:ext>
            </a:extLst>
          </p:cNvPr>
          <p:cNvSpPr>
            <a:spLocks noGrp="1"/>
          </p:cNvSpPr>
          <p:nvPr>
            <p:ph type="sldNum" sz="quarter" idx="12"/>
          </p:nvPr>
        </p:nvSpPr>
        <p:spPr/>
        <p:txBody>
          <a:bodyPr/>
          <a:lstStyle/>
          <a:p>
            <a:fld id="{071EA3D1-53BC-D143-B1A8-64190038282A}" type="slidenum">
              <a:rPr kumimoji="1" lang="zh-CN" altLang="en-US" smtClean="0"/>
              <a:t>‹#›</a:t>
            </a:fld>
            <a:endParaRPr kumimoji="1" lang="zh-CN" altLang="en-US"/>
          </a:p>
        </p:txBody>
      </p:sp>
    </p:spTree>
    <p:extLst>
      <p:ext uri="{BB962C8B-B14F-4D97-AF65-F5344CB8AC3E}">
        <p14:creationId xmlns:p14="http://schemas.microsoft.com/office/powerpoint/2010/main" val="7865551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F2AC4E-8253-BCE9-75ED-F6ADF9C7D3DD}"/>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4F06A69-AFE9-18A7-28BD-3EC4F26D3A39}"/>
              </a:ext>
            </a:extLst>
          </p:cNvPr>
          <p:cNvSpPr>
            <a:spLocks noGrp="1"/>
          </p:cNvSpPr>
          <p:nvPr>
            <p:ph type="dt" sz="half" idx="10"/>
          </p:nvPr>
        </p:nvSpPr>
        <p:spPr/>
        <p:txBody>
          <a:bodyPr/>
          <a:lstStyle/>
          <a:p>
            <a:fld id="{53DF0DC4-5C8F-D942-8731-F727C578CA6A}" type="datetimeFigureOut">
              <a:rPr kumimoji="1" lang="zh-CN" altLang="en-US" smtClean="0"/>
              <a:t>2024/5/7</a:t>
            </a:fld>
            <a:endParaRPr kumimoji="1" lang="zh-CN" altLang="en-US"/>
          </a:p>
        </p:txBody>
      </p:sp>
      <p:sp>
        <p:nvSpPr>
          <p:cNvPr id="4" name="页脚占位符 3">
            <a:extLst>
              <a:ext uri="{FF2B5EF4-FFF2-40B4-BE49-F238E27FC236}">
                <a16:creationId xmlns:a16="http://schemas.microsoft.com/office/drawing/2014/main" id="{B5B9E695-DED4-08A6-B8CB-135AB4401F1B}"/>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CAE485D0-AB97-D917-EF24-D809B9E7A845}"/>
              </a:ext>
            </a:extLst>
          </p:cNvPr>
          <p:cNvSpPr>
            <a:spLocks noGrp="1"/>
          </p:cNvSpPr>
          <p:nvPr>
            <p:ph type="sldNum" sz="quarter" idx="12"/>
          </p:nvPr>
        </p:nvSpPr>
        <p:spPr/>
        <p:txBody>
          <a:bodyPr/>
          <a:lstStyle/>
          <a:p>
            <a:fld id="{071EA3D1-53BC-D143-B1A8-64190038282A}" type="slidenum">
              <a:rPr kumimoji="1" lang="zh-CN" altLang="en-US" smtClean="0"/>
              <a:t>‹#›</a:t>
            </a:fld>
            <a:endParaRPr kumimoji="1" lang="zh-CN" altLang="en-US"/>
          </a:p>
        </p:txBody>
      </p:sp>
    </p:spTree>
    <p:extLst>
      <p:ext uri="{BB962C8B-B14F-4D97-AF65-F5344CB8AC3E}">
        <p14:creationId xmlns:p14="http://schemas.microsoft.com/office/powerpoint/2010/main" val="5961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0AF7048-AFF6-7937-C07B-BEFA1CA976E7}"/>
              </a:ext>
            </a:extLst>
          </p:cNvPr>
          <p:cNvSpPr>
            <a:spLocks noGrp="1"/>
          </p:cNvSpPr>
          <p:nvPr>
            <p:ph type="dt" sz="half" idx="10"/>
          </p:nvPr>
        </p:nvSpPr>
        <p:spPr/>
        <p:txBody>
          <a:bodyPr/>
          <a:lstStyle/>
          <a:p>
            <a:fld id="{53DF0DC4-5C8F-D942-8731-F727C578CA6A}" type="datetimeFigureOut">
              <a:rPr kumimoji="1" lang="zh-CN" altLang="en-US" smtClean="0"/>
              <a:t>2024/5/7</a:t>
            </a:fld>
            <a:endParaRPr kumimoji="1" lang="zh-CN" altLang="en-US"/>
          </a:p>
        </p:txBody>
      </p:sp>
      <p:sp>
        <p:nvSpPr>
          <p:cNvPr id="3" name="页脚占位符 2">
            <a:extLst>
              <a:ext uri="{FF2B5EF4-FFF2-40B4-BE49-F238E27FC236}">
                <a16:creationId xmlns:a16="http://schemas.microsoft.com/office/drawing/2014/main" id="{7F05CD17-7479-9A70-1776-32E116A68680}"/>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935D9D74-EAEC-22AB-A9BD-86013CD816EA}"/>
              </a:ext>
            </a:extLst>
          </p:cNvPr>
          <p:cNvSpPr>
            <a:spLocks noGrp="1"/>
          </p:cNvSpPr>
          <p:nvPr>
            <p:ph type="sldNum" sz="quarter" idx="12"/>
          </p:nvPr>
        </p:nvSpPr>
        <p:spPr/>
        <p:txBody>
          <a:bodyPr/>
          <a:lstStyle/>
          <a:p>
            <a:fld id="{071EA3D1-53BC-D143-B1A8-64190038282A}" type="slidenum">
              <a:rPr kumimoji="1" lang="zh-CN" altLang="en-US" smtClean="0"/>
              <a:t>‹#›</a:t>
            </a:fld>
            <a:endParaRPr kumimoji="1" lang="zh-CN" altLang="en-US"/>
          </a:p>
        </p:txBody>
      </p:sp>
    </p:spTree>
    <p:extLst>
      <p:ext uri="{BB962C8B-B14F-4D97-AF65-F5344CB8AC3E}">
        <p14:creationId xmlns:p14="http://schemas.microsoft.com/office/powerpoint/2010/main" val="10616020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4BD391-9B4F-9E70-2C7E-CA1996D632E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872B68A4-A5CC-1B7B-4D61-B8651789ED3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A986FF07-656F-A8CC-F2FF-81A741AB01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FF6F053E-5E6B-C806-8467-2AA272C217C4}"/>
              </a:ext>
            </a:extLst>
          </p:cNvPr>
          <p:cNvSpPr>
            <a:spLocks noGrp="1"/>
          </p:cNvSpPr>
          <p:nvPr>
            <p:ph type="dt" sz="half" idx="10"/>
          </p:nvPr>
        </p:nvSpPr>
        <p:spPr/>
        <p:txBody>
          <a:bodyPr/>
          <a:lstStyle/>
          <a:p>
            <a:fld id="{53DF0DC4-5C8F-D942-8731-F727C578CA6A}" type="datetimeFigureOut">
              <a:rPr kumimoji="1" lang="zh-CN" altLang="en-US" smtClean="0"/>
              <a:t>2024/5/7</a:t>
            </a:fld>
            <a:endParaRPr kumimoji="1" lang="zh-CN" altLang="en-US"/>
          </a:p>
        </p:txBody>
      </p:sp>
      <p:sp>
        <p:nvSpPr>
          <p:cNvPr id="6" name="页脚占位符 5">
            <a:extLst>
              <a:ext uri="{FF2B5EF4-FFF2-40B4-BE49-F238E27FC236}">
                <a16:creationId xmlns:a16="http://schemas.microsoft.com/office/drawing/2014/main" id="{9A375363-B850-5A37-E472-6F3D1A878A9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1616A98-3F9B-C11E-6E7C-418688FABB45}"/>
              </a:ext>
            </a:extLst>
          </p:cNvPr>
          <p:cNvSpPr>
            <a:spLocks noGrp="1"/>
          </p:cNvSpPr>
          <p:nvPr>
            <p:ph type="sldNum" sz="quarter" idx="12"/>
          </p:nvPr>
        </p:nvSpPr>
        <p:spPr/>
        <p:txBody>
          <a:bodyPr/>
          <a:lstStyle/>
          <a:p>
            <a:fld id="{071EA3D1-53BC-D143-B1A8-64190038282A}" type="slidenum">
              <a:rPr kumimoji="1" lang="zh-CN" altLang="en-US" smtClean="0"/>
              <a:t>‹#›</a:t>
            </a:fld>
            <a:endParaRPr kumimoji="1" lang="zh-CN" altLang="en-US"/>
          </a:p>
        </p:txBody>
      </p:sp>
    </p:spTree>
    <p:extLst>
      <p:ext uri="{BB962C8B-B14F-4D97-AF65-F5344CB8AC3E}">
        <p14:creationId xmlns:p14="http://schemas.microsoft.com/office/powerpoint/2010/main" val="2240442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3909F9-D42D-D007-995C-E3FEE80EFDD7}"/>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5543FBD9-DDC5-D4BF-5EEE-219CDBA778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DC99A760-E5D1-7FAA-B43D-E74043A6C9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65AEE5CC-7D56-9911-1693-ED9ED3BB2A72}"/>
              </a:ext>
            </a:extLst>
          </p:cNvPr>
          <p:cNvSpPr>
            <a:spLocks noGrp="1"/>
          </p:cNvSpPr>
          <p:nvPr>
            <p:ph type="dt" sz="half" idx="10"/>
          </p:nvPr>
        </p:nvSpPr>
        <p:spPr/>
        <p:txBody>
          <a:bodyPr/>
          <a:lstStyle/>
          <a:p>
            <a:fld id="{53DF0DC4-5C8F-D942-8731-F727C578CA6A}" type="datetimeFigureOut">
              <a:rPr kumimoji="1" lang="zh-CN" altLang="en-US" smtClean="0"/>
              <a:t>2024/5/7</a:t>
            </a:fld>
            <a:endParaRPr kumimoji="1" lang="zh-CN" altLang="en-US"/>
          </a:p>
        </p:txBody>
      </p:sp>
      <p:sp>
        <p:nvSpPr>
          <p:cNvPr id="6" name="页脚占位符 5">
            <a:extLst>
              <a:ext uri="{FF2B5EF4-FFF2-40B4-BE49-F238E27FC236}">
                <a16:creationId xmlns:a16="http://schemas.microsoft.com/office/drawing/2014/main" id="{F425EFF2-A350-3C58-69D8-C4D9C975195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937F3BF-60FA-D173-09F2-8840B8616946}"/>
              </a:ext>
            </a:extLst>
          </p:cNvPr>
          <p:cNvSpPr>
            <a:spLocks noGrp="1"/>
          </p:cNvSpPr>
          <p:nvPr>
            <p:ph type="sldNum" sz="quarter" idx="12"/>
          </p:nvPr>
        </p:nvSpPr>
        <p:spPr/>
        <p:txBody>
          <a:bodyPr/>
          <a:lstStyle/>
          <a:p>
            <a:fld id="{071EA3D1-53BC-D143-B1A8-64190038282A}" type="slidenum">
              <a:rPr kumimoji="1" lang="zh-CN" altLang="en-US" smtClean="0"/>
              <a:t>‹#›</a:t>
            </a:fld>
            <a:endParaRPr kumimoji="1" lang="zh-CN" altLang="en-US"/>
          </a:p>
        </p:txBody>
      </p:sp>
    </p:spTree>
    <p:extLst>
      <p:ext uri="{BB962C8B-B14F-4D97-AF65-F5344CB8AC3E}">
        <p14:creationId xmlns:p14="http://schemas.microsoft.com/office/powerpoint/2010/main" val="516132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33998B2-E853-DEDA-184B-DDA40C19C0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0D1B2663-CF5E-E6F6-ADE4-D58B38AB01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FCE2A9D-91E5-E39E-4868-82E248EA1F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DF0DC4-5C8F-D942-8731-F727C578CA6A}" type="datetimeFigureOut">
              <a:rPr kumimoji="1" lang="zh-CN" altLang="en-US" smtClean="0"/>
              <a:t>2024/5/7</a:t>
            </a:fld>
            <a:endParaRPr kumimoji="1" lang="zh-CN" altLang="en-US"/>
          </a:p>
        </p:txBody>
      </p:sp>
      <p:sp>
        <p:nvSpPr>
          <p:cNvPr id="5" name="页脚占位符 4">
            <a:extLst>
              <a:ext uri="{FF2B5EF4-FFF2-40B4-BE49-F238E27FC236}">
                <a16:creationId xmlns:a16="http://schemas.microsoft.com/office/drawing/2014/main" id="{F8D1699F-1F40-FB6A-BEB0-7EC2CCBC81E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4BFC4CAA-A0D8-BD8D-FEF7-A6BFA9B899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1EA3D1-53BC-D143-B1A8-64190038282A}" type="slidenum">
              <a:rPr kumimoji="1" lang="zh-CN" altLang="en-US" smtClean="0"/>
              <a:t>‹#›</a:t>
            </a:fld>
            <a:endParaRPr kumimoji="1" lang="zh-CN" altLang="en-US"/>
          </a:p>
        </p:txBody>
      </p:sp>
    </p:spTree>
    <p:extLst>
      <p:ext uri="{BB962C8B-B14F-4D97-AF65-F5344CB8AC3E}">
        <p14:creationId xmlns:p14="http://schemas.microsoft.com/office/powerpoint/2010/main" val="3804664836"/>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4CC2064-B880-6161-EAEA-83481DEEDD25}"/>
              </a:ext>
            </a:extLst>
          </p:cNvPr>
          <p:cNvPicPr>
            <a:picLocks noChangeAspect="1"/>
          </p:cNvPicPr>
          <p:nvPr/>
        </p:nvPicPr>
        <p:blipFill>
          <a:blip r:embed="rId2"/>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3A93F146-7C7B-5EBB-6185-05E881E160D3}"/>
              </a:ext>
            </a:extLst>
          </p:cNvPr>
          <p:cNvSpPr>
            <a:spLocks noGrp="1"/>
          </p:cNvSpPr>
          <p:nvPr>
            <p:ph type="ctrTitle"/>
          </p:nvPr>
        </p:nvSpPr>
        <p:spPr>
          <a:xfrm>
            <a:off x="1524000" y="1404257"/>
            <a:ext cx="9144000" cy="1148776"/>
          </a:xfrm>
        </p:spPr>
        <p:txBody>
          <a:bodyPr>
            <a:normAutofit/>
          </a:bodyPr>
          <a:lstStyle/>
          <a:p>
            <a:r>
              <a:rPr kumimoji="1" lang="en-US" altLang="zh-CN" sz="7200" dirty="0">
                <a:solidFill>
                  <a:schemeClr val="bg1"/>
                </a:solidFill>
                <a:latin typeface="KaiTi" panose="02010609060101010101" pitchFamily="49" charset="-122"/>
                <a:ea typeface="KaiTi" panose="02010609060101010101" pitchFamily="49" charset="-122"/>
              </a:rPr>
              <a:t>K</a:t>
            </a:r>
            <a:r>
              <a:rPr kumimoji="1" lang="zh-CN" altLang="en-US" sz="7200" dirty="0">
                <a:solidFill>
                  <a:schemeClr val="bg1"/>
                </a:solidFill>
                <a:latin typeface="KaiTi" panose="02010609060101010101" pitchFamily="49" charset="-122"/>
                <a:ea typeface="KaiTi" panose="02010609060101010101" pitchFamily="49" charset="-122"/>
              </a:rPr>
              <a:t>近邻算法</a:t>
            </a:r>
          </a:p>
        </p:txBody>
      </p:sp>
      <p:sp>
        <p:nvSpPr>
          <p:cNvPr id="3" name="副标题 2">
            <a:extLst>
              <a:ext uri="{FF2B5EF4-FFF2-40B4-BE49-F238E27FC236}">
                <a16:creationId xmlns:a16="http://schemas.microsoft.com/office/drawing/2014/main" id="{B632C923-0857-11EF-A233-DE6173340E62}"/>
              </a:ext>
            </a:extLst>
          </p:cNvPr>
          <p:cNvSpPr>
            <a:spLocks noGrp="1"/>
          </p:cNvSpPr>
          <p:nvPr>
            <p:ph type="subTitle" idx="1"/>
          </p:nvPr>
        </p:nvSpPr>
        <p:spPr>
          <a:xfrm>
            <a:off x="1524000" y="4304968"/>
            <a:ext cx="9144000" cy="1655762"/>
          </a:xfrm>
        </p:spPr>
        <p:txBody>
          <a:bodyPr>
            <a:normAutofit/>
          </a:bodyPr>
          <a:lstStyle/>
          <a:p>
            <a:r>
              <a:rPr kumimoji="1" lang="zh-CN" altLang="en-US" sz="3600" dirty="0">
                <a:solidFill>
                  <a:schemeClr val="bg1"/>
                </a:solidFill>
                <a:latin typeface="STXingkai" panose="02010800040101010101" pitchFamily="2" charset="-122"/>
                <a:ea typeface="STXingkai" panose="02010800040101010101" pitchFamily="2" charset="-122"/>
              </a:rPr>
              <a:t>主讲人：李芝芝</a:t>
            </a:r>
          </a:p>
        </p:txBody>
      </p:sp>
    </p:spTree>
    <p:extLst>
      <p:ext uri="{BB962C8B-B14F-4D97-AF65-F5344CB8AC3E}">
        <p14:creationId xmlns:p14="http://schemas.microsoft.com/office/powerpoint/2010/main" val="1223385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010CDC-C727-B63A-ED6E-C5C4ED30CDD8}"/>
              </a:ext>
            </a:extLst>
          </p:cNvPr>
          <p:cNvSpPr>
            <a:spLocks noGrp="1"/>
          </p:cNvSpPr>
          <p:nvPr>
            <p:ph type="title"/>
          </p:nvPr>
        </p:nvSpPr>
        <p:spPr/>
        <p:txBody>
          <a:bodyPr>
            <a:normAutofit/>
          </a:bodyPr>
          <a:lstStyle/>
          <a:p>
            <a:r>
              <a:rPr kumimoji="1" lang="zh-CN" altLang="en-US" sz="3200" dirty="0">
                <a:latin typeface="KaiTi" panose="02010609060101010101" pitchFamily="49" charset="-122"/>
                <a:ea typeface="KaiTi" panose="02010609060101010101" pitchFamily="49" charset="-122"/>
              </a:rPr>
              <a:t>六、举例</a:t>
            </a:r>
          </a:p>
        </p:txBody>
      </p:sp>
      <p:sp>
        <p:nvSpPr>
          <p:cNvPr id="3" name="内容占位符 2">
            <a:extLst>
              <a:ext uri="{FF2B5EF4-FFF2-40B4-BE49-F238E27FC236}">
                <a16:creationId xmlns:a16="http://schemas.microsoft.com/office/drawing/2014/main" id="{7875CA61-E1A5-E95D-AF38-C421314BF6F5}"/>
              </a:ext>
            </a:extLst>
          </p:cNvPr>
          <p:cNvSpPr>
            <a:spLocks noGrp="1"/>
          </p:cNvSpPr>
          <p:nvPr>
            <p:ph idx="1"/>
          </p:nvPr>
        </p:nvSpPr>
        <p:spPr>
          <a:xfrm>
            <a:off x="763772" y="1591708"/>
            <a:ext cx="10515600" cy="1554263"/>
          </a:xfrm>
        </p:spPr>
        <p:txBody>
          <a:bodyPr>
            <a:normAutofit/>
          </a:bodyPr>
          <a:lstStyle/>
          <a:p>
            <a:pPr marL="0" indent="0">
              <a:buNone/>
            </a:pPr>
            <a:r>
              <a:rPr kumimoji="1" lang="zh-CN" altLang="en-US" sz="2000" dirty="0">
                <a:latin typeface="KaiTi" panose="02010609060101010101" pitchFamily="49" charset="-122"/>
                <a:ea typeface="KaiTi" panose="02010609060101010101" pitchFamily="49" charset="-122"/>
              </a:rPr>
              <a:t>以李航老师的</a:t>
            </a:r>
            <a:r>
              <a:rPr kumimoji="1" lang="en-US" altLang="zh-CN" sz="2000" dirty="0">
                <a:latin typeface="KaiTi" panose="02010609060101010101" pitchFamily="49" charset="-122"/>
                <a:ea typeface="KaiTi" panose="02010609060101010101" pitchFamily="49" charset="-122"/>
              </a:rPr>
              <a:t>《</a:t>
            </a:r>
            <a:r>
              <a:rPr kumimoji="1" lang="zh-CN" altLang="en-US" sz="2000" dirty="0">
                <a:latin typeface="KaiTi" panose="02010609060101010101" pitchFamily="49" charset="-122"/>
                <a:ea typeface="KaiTi" panose="02010609060101010101" pitchFamily="49" charset="-122"/>
              </a:rPr>
              <a:t>统计学习方法</a:t>
            </a:r>
            <a:r>
              <a:rPr kumimoji="1" lang="en-US" altLang="zh-CN" sz="2000" dirty="0">
                <a:latin typeface="KaiTi" panose="02010609060101010101" pitchFamily="49" charset="-122"/>
                <a:ea typeface="KaiTi" panose="02010609060101010101" pitchFamily="49" charset="-122"/>
              </a:rPr>
              <a:t>》</a:t>
            </a:r>
            <a:r>
              <a:rPr kumimoji="1" lang="zh-CN" altLang="en-US" sz="2000" dirty="0">
                <a:latin typeface="KaiTi" panose="02010609060101010101" pitchFamily="49" charset="-122"/>
                <a:ea typeface="KaiTi" panose="02010609060101010101" pitchFamily="49" charset="-122"/>
              </a:rPr>
              <a:t>第三节</a:t>
            </a:r>
            <a:r>
              <a:rPr kumimoji="1" lang="en-US" altLang="zh-CN" sz="2000" dirty="0">
                <a:latin typeface="KaiTi" panose="02010609060101010101" pitchFamily="49" charset="-122"/>
                <a:ea typeface="KaiTi" panose="02010609060101010101" pitchFamily="49" charset="-122"/>
              </a:rPr>
              <a:t>——</a:t>
            </a:r>
            <a:r>
              <a:rPr kumimoji="1" lang="en-US" altLang="zh-CN" sz="2000" dirty="0">
                <a:solidFill>
                  <a:srgbClr val="0070C0"/>
                </a:solidFill>
                <a:latin typeface="KaiTi" panose="02010609060101010101" pitchFamily="49" charset="-122"/>
                <a:ea typeface="KaiTi" panose="02010609060101010101" pitchFamily="49" charset="-122"/>
              </a:rPr>
              <a:t>K</a:t>
            </a:r>
            <a:r>
              <a:rPr kumimoji="1" lang="zh-CN" altLang="en-US" sz="2000" dirty="0">
                <a:solidFill>
                  <a:srgbClr val="0070C0"/>
                </a:solidFill>
                <a:latin typeface="KaiTi" panose="02010609060101010101" pitchFamily="49" charset="-122"/>
                <a:ea typeface="KaiTi" panose="02010609060101010101" pitchFamily="49" charset="-122"/>
              </a:rPr>
              <a:t>近邻法</a:t>
            </a:r>
            <a:r>
              <a:rPr kumimoji="1" lang="zh-CN" altLang="en-US" sz="2000" dirty="0">
                <a:latin typeface="KaiTi" panose="02010609060101010101" pitchFamily="49" charset="-122"/>
                <a:ea typeface="KaiTi" panose="02010609060101010101" pitchFamily="49" charset="-122"/>
              </a:rPr>
              <a:t>为例</a:t>
            </a:r>
            <a:endParaRPr kumimoji="1" lang="en-US" altLang="zh-CN" sz="2000" dirty="0">
              <a:latin typeface="KaiTi" panose="02010609060101010101" pitchFamily="49" charset="-122"/>
              <a:ea typeface="KaiTi" panose="02010609060101010101" pitchFamily="49" charset="-122"/>
            </a:endParaRPr>
          </a:p>
          <a:p>
            <a:pPr marL="0" indent="0">
              <a:buNone/>
            </a:pPr>
            <a:r>
              <a:rPr lang="en-US" altLang="zh-CN" sz="2000" b="0" i="0" u="none" strike="noStrike" dirty="0">
                <a:solidFill>
                  <a:srgbClr val="403E3E"/>
                </a:solidFill>
                <a:effectLst/>
                <a:latin typeface="KaiTi" panose="02010609060101010101" pitchFamily="49" charset="-122"/>
                <a:ea typeface="KaiTi" panose="02010609060101010101" pitchFamily="49" charset="-122"/>
              </a:rPr>
              <a:t>	</a:t>
            </a:r>
            <a:r>
              <a:rPr lang="zh-CN" altLang="en-US" sz="2000" b="0" i="0" u="none" strike="noStrike" dirty="0">
                <a:solidFill>
                  <a:srgbClr val="403E3E"/>
                </a:solidFill>
                <a:effectLst/>
                <a:latin typeface="KaiTi" panose="02010609060101010101" pitchFamily="49" charset="-122"/>
                <a:ea typeface="KaiTi" panose="02010609060101010101" pitchFamily="49" charset="-122"/>
              </a:rPr>
              <a:t>本案例中，我们将使用</a:t>
            </a:r>
            <a:r>
              <a:rPr lang="en" altLang="zh-CN" sz="2000" b="0" i="0" u="none" strike="noStrike" dirty="0">
                <a:solidFill>
                  <a:srgbClr val="403E3E"/>
                </a:solidFill>
                <a:effectLst/>
                <a:latin typeface="KaiTi" panose="02010609060101010101" pitchFamily="49" charset="-122"/>
                <a:ea typeface="KaiTi" panose="02010609060101010101" pitchFamily="49" charset="-122"/>
              </a:rPr>
              <a:t>K</a:t>
            </a:r>
            <a:r>
              <a:rPr lang="zh-CN" altLang="en-US" sz="2000" b="0" i="0" u="none" strike="noStrike" dirty="0">
                <a:solidFill>
                  <a:srgbClr val="403E3E"/>
                </a:solidFill>
                <a:effectLst/>
                <a:latin typeface="KaiTi" panose="02010609060101010101" pitchFamily="49" charset="-122"/>
                <a:ea typeface="KaiTi" panose="02010609060101010101" pitchFamily="49" charset="-122"/>
              </a:rPr>
              <a:t>最近邻（</a:t>
            </a:r>
            <a:r>
              <a:rPr lang="en" altLang="zh-CN" sz="2000" b="0" i="0" u="none" strike="noStrike" dirty="0">
                <a:solidFill>
                  <a:srgbClr val="403E3E"/>
                </a:solidFill>
                <a:effectLst/>
                <a:latin typeface="KaiTi" panose="02010609060101010101" pitchFamily="49" charset="-122"/>
                <a:ea typeface="KaiTi" panose="02010609060101010101" pitchFamily="49" charset="-122"/>
              </a:rPr>
              <a:t>KNN</a:t>
            </a:r>
            <a:r>
              <a:rPr lang="zh-CN" altLang="en" sz="2000" b="0" i="0" u="none" strike="noStrike" dirty="0">
                <a:solidFill>
                  <a:srgbClr val="403E3E"/>
                </a:solidFill>
                <a:effectLst/>
                <a:latin typeface="KaiTi" panose="02010609060101010101" pitchFamily="49" charset="-122"/>
                <a:ea typeface="KaiTi" panose="02010609060101010101" pitchFamily="49" charset="-122"/>
              </a:rPr>
              <a:t>）</a:t>
            </a:r>
            <a:r>
              <a:rPr lang="zh-CN" altLang="en-US" sz="2000" b="0" i="0" u="none" strike="noStrike" dirty="0">
                <a:solidFill>
                  <a:srgbClr val="403E3E"/>
                </a:solidFill>
                <a:effectLst/>
                <a:latin typeface="KaiTi" panose="02010609060101010101" pitchFamily="49" charset="-122"/>
                <a:ea typeface="KaiTi" panose="02010609060101010101" pitchFamily="49" charset="-122"/>
              </a:rPr>
              <a:t>算法来预测</a:t>
            </a:r>
            <a:r>
              <a:rPr lang="zh-CN" altLang="en-US" sz="2000" b="1" i="0" u="none" strike="noStrike" dirty="0">
                <a:solidFill>
                  <a:srgbClr val="403E3E"/>
                </a:solidFill>
                <a:effectLst/>
                <a:highlight>
                  <a:srgbClr val="FFFF00"/>
                </a:highlight>
                <a:latin typeface="KaiTi" panose="02010609060101010101" pitchFamily="49" charset="-122"/>
                <a:ea typeface="KaiTi" panose="02010609060101010101" pitchFamily="49" charset="-122"/>
              </a:rPr>
              <a:t>鸢尾花</a:t>
            </a:r>
            <a:r>
              <a:rPr lang="zh-CN" altLang="en-US" sz="2000" b="0" i="0" u="none" strike="noStrike" dirty="0">
                <a:solidFill>
                  <a:srgbClr val="403E3E"/>
                </a:solidFill>
                <a:effectLst/>
                <a:latin typeface="KaiTi" panose="02010609060101010101" pitchFamily="49" charset="-122"/>
                <a:ea typeface="KaiTi" panose="02010609060101010101" pitchFamily="49" charset="-122"/>
              </a:rPr>
              <a:t>的品种。鸢尾花是一个非常常见的数据集，包含了</a:t>
            </a:r>
            <a:r>
              <a:rPr lang="en-US" altLang="zh-CN" sz="2000" b="1" i="0" u="none" strike="noStrike" dirty="0">
                <a:solidFill>
                  <a:srgbClr val="403E3E"/>
                </a:solidFill>
                <a:effectLst/>
                <a:highlight>
                  <a:srgbClr val="FFFF00"/>
                </a:highlight>
                <a:latin typeface="KaiTi" panose="02010609060101010101" pitchFamily="49" charset="-122"/>
                <a:ea typeface="KaiTi" panose="02010609060101010101" pitchFamily="49" charset="-122"/>
              </a:rPr>
              <a:t>150</a:t>
            </a:r>
            <a:r>
              <a:rPr lang="zh-CN" altLang="en-US" sz="2000" b="1" i="0" u="none" strike="noStrike" dirty="0">
                <a:solidFill>
                  <a:srgbClr val="403E3E"/>
                </a:solidFill>
                <a:effectLst/>
                <a:highlight>
                  <a:srgbClr val="FFFF00"/>
                </a:highlight>
                <a:latin typeface="KaiTi" panose="02010609060101010101" pitchFamily="49" charset="-122"/>
                <a:ea typeface="KaiTi" panose="02010609060101010101" pitchFamily="49" charset="-122"/>
              </a:rPr>
              <a:t>个样本</a:t>
            </a:r>
            <a:r>
              <a:rPr lang="zh-CN" altLang="en-US" sz="2000" b="0" i="0" u="none" strike="noStrike" dirty="0">
                <a:solidFill>
                  <a:srgbClr val="403E3E"/>
                </a:solidFill>
                <a:effectLst/>
                <a:latin typeface="KaiTi" panose="02010609060101010101" pitchFamily="49" charset="-122"/>
                <a:ea typeface="KaiTi" panose="02010609060101010101" pitchFamily="49" charset="-122"/>
              </a:rPr>
              <a:t>，分为</a:t>
            </a:r>
            <a:r>
              <a:rPr lang="en-US" altLang="zh-CN" sz="2000" b="1" i="0" u="none" strike="noStrike" dirty="0">
                <a:solidFill>
                  <a:srgbClr val="403E3E"/>
                </a:solidFill>
                <a:effectLst/>
                <a:highlight>
                  <a:srgbClr val="FFFF00"/>
                </a:highlight>
                <a:latin typeface="KaiTi" panose="02010609060101010101" pitchFamily="49" charset="-122"/>
                <a:ea typeface="KaiTi" panose="02010609060101010101" pitchFamily="49" charset="-122"/>
              </a:rPr>
              <a:t>3</a:t>
            </a:r>
            <a:r>
              <a:rPr lang="zh-CN" altLang="en-US" sz="2000" b="1" i="0" u="none" strike="noStrike" dirty="0">
                <a:solidFill>
                  <a:srgbClr val="403E3E"/>
                </a:solidFill>
                <a:effectLst/>
                <a:highlight>
                  <a:srgbClr val="FFFF00"/>
                </a:highlight>
                <a:latin typeface="KaiTi" panose="02010609060101010101" pitchFamily="49" charset="-122"/>
                <a:ea typeface="KaiTi" panose="02010609060101010101" pitchFamily="49" charset="-122"/>
              </a:rPr>
              <a:t>个不同品种的鸢尾花</a:t>
            </a:r>
            <a:r>
              <a:rPr lang="zh-CN" altLang="en-US" sz="2000" b="0" i="0" u="none" strike="noStrike" dirty="0">
                <a:solidFill>
                  <a:srgbClr val="403E3E"/>
                </a:solidFill>
                <a:effectLst/>
                <a:latin typeface="KaiTi" panose="02010609060101010101" pitchFamily="49" charset="-122"/>
                <a:ea typeface="KaiTi" panose="02010609060101010101" pitchFamily="49" charset="-122"/>
              </a:rPr>
              <a:t>：</a:t>
            </a:r>
            <a:r>
              <a:rPr lang="en" altLang="zh-CN" sz="2000" b="0" i="0" u="none" strike="noStrike" dirty="0" err="1">
                <a:solidFill>
                  <a:srgbClr val="C00000"/>
                </a:solidFill>
                <a:effectLst/>
                <a:latin typeface="KaiTi" panose="02010609060101010101" pitchFamily="49" charset="-122"/>
                <a:ea typeface="KaiTi" panose="02010609060101010101" pitchFamily="49" charset="-122"/>
              </a:rPr>
              <a:t>Setosa</a:t>
            </a:r>
            <a:r>
              <a:rPr lang="zh-CN" altLang="en" sz="2000" b="0" i="0" u="none" strike="noStrike" dirty="0">
                <a:solidFill>
                  <a:srgbClr val="C00000"/>
                </a:solidFill>
                <a:effectLst/>
                <a:latin typeface="KaiTi" panose="02010609060101010101" pitchFamily="49" charset="-122"/>
                <a:ea typeface="KaiTi" panose="02010609060101010101" pitchFamily="49" charset="-122"/>
              </a:rPr>
              <a:t>，</a:t>
            </a:r>
            <a:r>
              <a:rPr lang="en" altLang="zh-CN" sz="2000" b="0" i="0" u="none" strike="noStrike" dirty="0">
                <a:solidFill>
                  <a:srgbClr val="C00000"/>
                </a:solidFill>
                <a:effectLst/>
                <a:latin typeface="KaiTi" panose="02010609060101010101" pitchFamily="49" charset="-122"/>
                <a:ea typeface="KaiTi" panose="02010609060101010101" pitchFamily="49" charset="-122"/>
              </a:rPr>
              <a:t>Versicolor</a:t>
            </a:r>
            <a:r>
              <a:rPr lang="zh-CN" altLang="en-US" sz="2000" b="0" i="0" u="none" strike="noStrike" dirty="0">
                <a:solidFill>
                  <a:srgbClr val="C00000"/>
                </a:solidFill>
                <a:effectLst/>
                <a:latin typeface="KaiTi" panose="02010609060101010101" pitchFamily="49" charset="-122"/>
                <a:ea typeface="KaiTi" panose="02010609060101010101" pitchFamily="49" charset="-122"/>
              </a:rPr>
              <a:t>和</a:t>
            </a:r>
            <a:r>
              <a:rPr lang="en" altLang="zh-CN" sz="2000" b="0" i="0" u="none" strike="noStrike" dirty="0">
                <a:solidFill>
                  <a:srgbClr val="C00000"/>
                </a:solidFill>
                <a:effectLst/>
                <a:latin typeface="KaiTi" panose="02010609060101010101" pitchFamily="49" charset="-122"/>
                <a:ea typeface="KaiTi" panose="02010609060101010101" pitchFamily="49" charset="-122"/>
              </a:rPr>
              <a:t>Virginica</a:t>
            </a:r>
            <a:r>
              <a:rPr lang="zh-CN" altLang="en" sz="2000" b="0" i="0" u="none" strike="noStrike" dirty="0">
                <a:solidFill>
                  <a:srgbClr val="403E3E"/>
                </a:solidFill>
                <a:effectLst/>
                <a:latin typeface="KaiTi" panose="02010609060101010101" pitchFamily="49" charset="-122"/>
                <a:ea typeface="KaiTi" panose="02010609060101010101" pitchFamily="49" charset="-122"/>
              </a:rPr>
              <a:t>。</a:t>
            </a:r>
            <a:r>
              <a:rPr lang="zh-CN" altLang="en-US" sz="2000" b="0" i="0" u="none" strike="noStrike" dirty="0">
                <a:solidFill>
                  <a:srgbClr val="403E3E"/>
                </a:solidFill>
                <a:effectLst/>
                <a:latin typeface="KaiTi" panose="02010609060101010101" pitchFamily="49" charset="-122"/>
                <a:ea typeface="KaiTi" panose="02010609060101010101" pitchFamily="49" charset="-122"/>
              </a:rPr>
              <a:t>每个样本包括</a:t>
            </a:r>
            <a:r>
              <a:rPr lang="en-US" altLang="zh-CN" sz="2000" b="0" i="0" u="none" strike="noStrike" dirty="0">
                <a:solidFill>
                  <a:srgbClr val="403E3E"/>
                </a:solidFill>
                <a:effectLst/>
                <a:highlight>
                  <a:srgbClr val="FFFF00"/>
                </a:highlight>
                <a:latin typeface="KaiTi" panose="02010609060101010101" pitchFamily="49" charset="-122"/>
                <a:ea typeface="KaiTi" panose="02010609060101010101" pitchFamily="49" charset="-122"/>
              </a:rPr>
              <a:t>4</a:t>
            </a:r>
            <a:r>
              <a:rPr lang="zh-CN" altLang="en-US" sz="2000" b="0" i="0" u="none" strike="noStrike" dirty="0">
                <a:solidFill>
                  <a:srgbClr val="403E3E"/>
                </a:solidFill>
                <a:effectLst/>
                <a:highlight>
                  <a:srgbClr val="FFFF00"/>
                </a:highlight>
                <a:latin typeface="KaiTi" panose="02010609060101010101" pitchFamily="49" charset="-122"/>
                <a:ea typeface="KaiTi" panose="02010609060101010101" pitchFamily="49" charset="-122"/>
              </a:rPr>
              <a:t>个特征</a:t>
            </a:r>
            <a:r>
              <a:rPr lang="zh-CN" altLang="en-US" sz="2000" b="0" i="0" u="none" strike="noStrike" dirty="0">
                <a:solidFill>
                  <a:srgbClr val="403E3E"/>
                </a:solidFill>
                <a:effectLst/>
                <a:latin typeface="KaiTi" panose="02010609060101010101" pitchFamily="49" charset="-122"/>
                <a:ea typeface="KaiTi" panose="02010609060101010101" pitchFamily="49" charset="-122"/>
              </a:rPr>
              <a:t>：</a:t>
            </a:r>
            <a:r>
              <a:rPr lang="zh-CN" altLang="en-US" sz="2000" b="1" i="0" u="none" strike="noStrike" dirty="0">
                <a:solidFill>
                  <a:srgbClr val="C00000"/>
                </a:solidFill>
                <a:effectLst/>
                <a:latin typeface="KaiTi" panose="02010609060101010101" pitchFamily="49" charset="-122"/>
                <a:ea typeface="KaiTi" panose="02010609060101010101" pitchFamily="49" charset="-122"/>
              </a:rPr>
              <a:t>花萼长度、花萼宽度、花瓣长度和花瓣宽度</a:t>
            </a:r>
            <a:r>
              <a:rPr lang="zh-CN" altLang="en-US" sz="2000" b="0" i="0" u="none" strike="noStrike" dirty="0">
                <a:solidFill>
                  <a:srgbClr val="403E3E"/>
                </a:solidFill>
                <a:effectLst/>
                <a:latin typeface="KaiTi" panose="02010609060101010101" pitchFamily="49" charset="-122"/>
                <a:ea typeface="KaiTi" panose="02010609060101010101" pitchFamily="49" charset="-122"/>
              </a:rPr>
              <a:t>。</a:t>
            </a:r>
            <a:endParaRPr kumimoji="1" lang="en-US" altLang="zh-CN" sz="2000" b="0" i="0" u="none" strike="noStrike" dirty="0">
              <a:solidFill>
                <a:srgbClr val="403E3E"/>
              </a:solidFill>
              <a:effectLst/>
              <a:latin typeface="KaiTi" panose="02010609060101010101" pitchFamily="49" charset="-122"/>
              <a:ea typeface="KaiTi" panose="02010609060101010101" pitchFamily="49" charset="-122"/>
            </a:endParaRPr>
          </a:p>
          <a:p>
            <a:pPr marL="0" indent="0">
              <a:buNone/>
            </a:pPr>
            <a:endParaRPr kumimoji="1" lang="en-US" altLang="zh-CN" sz="2000" dirty="0">
              <a:latin typeface="KaiTi" panose="02010609060101010101" pitchFamily="49" charset="-122"/>
              <a:ea typeface="KaiTi" panose="02010609060101010101" pitchFamily="49" charset="-122"/>
            </a:endParaRPr>
          </a:p>
          <a:p>
            <a:pPr marL="0" indent="0">
              <a:buNone/>
            </a:pPr>
            <a:endParaRPr kumimoji="1" lang="zh-CN" altLang="en-US" sz="2000" dirty="0">
              <a:latin typeface="KaiTi" panose="02010609060101010101" pitchFamily="49" charset="-122"/>
              <a:ea typeface="KaiTi" panose="02010609060101010101" pitchFamily="49" charset="-122"/>
            </a:endParaRPr>
          </a:p>
        </p:txBody>
      </p:sp>
      <p:sp>
        <p:nvSpPr>
          <p:cNvPr id="4" name="文本框 3">
            <a:extLst>
              <a:ext uri="{FF2B5EF4-FFF2-40B4-BE49-F238E27FC236}">
                <a16:creationId xmlns:a16="http://schemas.microsoft.com/office/drawing/2014/main" id="{2A77433B-13BB-B143-F43D-762D2E99EE03}"/>
              </a:ext>
            </a:extLst>
          </p:cNvPr>
          <p:cNvSpPr txBox="1"/>
          <p:nvPr/>
        </p:nvSpPr>
        <p:spPr>
          <a:xfrm>
            <a:off x="763772" y="3244334"/>
            <a:ext cx="3167743" cy="369332"/>
          </a:xfrm>
          <a:prstGeom prst="rect">
            <a:avLst/>
          </a:prstGeom>
          <a:noFill/>
        </p:spPr>
        <p:txBody>
          <a:bodyPr wrap="square" rtlCol="0">
            <a:spAutoFit/>
          </a:bodyPr>
          <a:lstStyle/>
          <a:p>
            <a:r>
              <a:rPr kumimoji="1" lang="zh-CN" altLang="en-US" sz="1800" dirty="0">
                <a:highlight>
                  <a:srgbClr val="FFFF00"/>
                </a:highlight>
                <a:latin typeface="KaiTi" panose="02010609060101010101" pitchFamily="49" charset="-122"/>
                <a:ea typeface="KaiTi" panose="02010609060101010101" pitchFamily="49" charset="-122"/>
              </a:rPr>
              <a:t>首先我们导入相应的库：</a:t>
            </a:r>
            <a:endParaRPr kumimoji="1" lang="en-US" altLang="zh-CN" sz="1800" dirty="0">
              <a:highlight>
                <a:srgbClr val="FFFF00"/>
              </a:highlight>
              <a:latin typeface="KaiTi" panose="02010609060101010101" pitchFamily="49" charset="-122"/>
              <a:ea typeface="KaiTi" panose="02010609060101010101" pitchFamily="49" charset="-122"/>
            </a:endParaRPr>
          </a:p>
        </p:txBody>
      </p:sp>
      <p:pic>
        <p:nvPicPr>
          <p:cNvPr id="1026" name="Picture 2">
            <a:extLst>
              <a:ext uri="{FF2B5EF4-FFF2-40B4-BE49-F238E27FC236}">
                <a16:creationId xmlns:a16="http://schemas.microsoft.com/office/drawing/2014/main" id="{DE0750E1-EBD8-6C5E-E1E4-734328254D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831772"/>
            <a:ext cx="5306786" cy="206931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F4019F0E-76F7-6BFB-2628-D7631D282743}"/>
              </a:ext>
            </a:extLst>
          </p:cNvPr>
          <p:cNvSpPr txBox="1"/>
          <p:nvPr/>
        </p:nvSpPr>
        <p:spPr>
          <a:xfrm>
            <a:off x="6433457" y="4866428"/>
            <a:ext cx="5431972" cy="1446550"/>
          </a:xfrm>
          <a:prstGeom prst="rect">
            <a:avLst/>
          </a:prstGeom>
          <a:noFill/>
        </p:spPr>
        <p:txBody>
          <a:bodyPr wrap="square" rtlCol="0">
            <a:spAutoFit/>
          </a:bodyPr>
          <a:lstStyle/>
          <a:p>
            <a:r>
              <a:rPr lang="en" altLang="zh-CN" sz="1400" b="1" i="0" u="none" strike="noStrike" dirty="0">
                <a:solidFill>
                  <a:srgbClr val="0D0D0D"/>
                </a:solidFill>
                <a:effectLst/>
                <a:highlight>
                  <a:srgbClr val="FFFF00"/>
                </a:highlight>
                <a:latin typeface="KaiTi" panose="02010609060101010101" pitchFamily="49" charset="-122"/>
                <a:ea typeface="KaiTi" panose="02010609060101010101" pitchFamily="49" charset="-122"/>
              </a:rPr>
              <a:t>Scikit-Learn</a:t>
            </a:r>
            <a:r>
              <a:rPr lang="zh-CN" altLang="en" sz="1400" b="1" i="0" u="none" strike="noStrike" dirty="0">
                <a:solidFill>
                  <a:srgbClr val="0D0D0D"/>
                </a:solidFill>
                <a:effectLst/>
                <a:highlight>
                  <a:srgbClr val="FFFF00"/>
                </a:highlight>
                <a:latin typeface="KaiTi" panose="02010609060101010101" pitchFamily="49" charset="-122"/>
                <a:ea typeface="KaiTi" panose="02010609060101010101" pitchFamily="49" charset="-122"/>
              </a:rPr>
              <a:t>（</a:t>
            </a:r>
            <a:r>
              <a:rPr lang="en" altLang="zh-CN" sz="1400" b="1" i="0" u="none" strike="noStrike" dirty="0" err="1">
                <a:solidFill>
                  <a:srgbClr val="0D0D0D"/>
                </a:solidFill>
                <a:effectLst/>
                <a:highlight>
                  <a:srgbClr val="FFFF00"/>
                </a:highlight>
                <a:latin typeface="KaiTi" panose="02010609060101010101" pitchFamily="49" charset="-122"/>
                <a:ea typeface="KaiTi" panose="02010609060101010101" pitchFamily="49" charset="-122"/>
              </a:rPr>
              <a:t>sklearn</a:t>
            </a:r>
            <a:r>
              <a:rPr lang="zh-CN" altLang="en" sz="1400" b="1" i="0" u="none" strike="noStrike" dirty="0">
                <a:solidFill>
                  <a:srgbClr val="0D0D0D"/>
                </a:solidFill>
                <a:effectLst/>
                <a:highlight>
                  <a:srgbClr val="FFFF00"/>
                </a:highlight>
                <a:latin typeface="KaiTi" panose="02010609060101010101" pitchFamily="49" charset="-122"/>
                <a:ea typeface="KaiTi" panose="02010609060101010101" pitchFamily="49" charset="-122"/>
              </a:rPr>
              <a:t>）</a:t>
            </a:r>
            <a:r>
              <a:rPr lang="zh-CN" altLang="en" sz="1400" b="0" i="0" u="none" strike="noStrike" dirty="0">
                <a:solidFill>
                  <a:srgbClr val="0D0D0D"/>
                </a:solidFill>
                <a:effectLst/>
                <a:latin typeface="KaiTi" panose="02010609060101010101" pitchFamily="49" charset="-122"/>
                <a:ea typeface="KaiTi" panose="02010609060101010101" pitchFamily="49" charset="-122"/>
              </a:rPr>
              <a:t>：</a:t>
            </a:r>
            <a:r>
              <a:rPr lang="en" altLang="zh-CN" sz="1400" b="0" i="0" u="none" strike="noStrike" dirty="0">
                <a:solidFill>
                  <a:srgbClr val="0D0D0D"/>
                </a:solidFill>
                <a:effectLst/>
                <a:latin typeface="KaiTi" panose="02010609060101010101" pitchFamily="49" charset="-122"/>
                <a:ea typeface="KaiTi" panose="02010609060101010101" pitchFamily="49" charset="-122"/>
              </a:rPr>
              <a:t>Scikit-Learn </a:t>
            </a:r>
            <a:r>
              <a:rPr lang="zh-CN" altLang="en-US" sz="1400" b="0" i="0" u="none" strike="noStrike" dirty="0">
                <a:solidFill>
                  <a:srgbClr val="0D0D0D"/>
                </a:solidFill>
                <a:effectLst/>
                <a:latin typeface="KaiTi" panose="02010609060101010101" pitchFamily="49" charset="-122"/>
                <a:ea typeface="KaiTi" panose="02010609060101010101" pitchFamily="49" charset="-122"/>
              </a:rPr>
              <a:t>是一个用于机器学习的库，提供了各种算法和工具，包括分类、回归、聚类、降维等。它也提供了用于模型评估、参数调优和数据预处理的工具。</a:t>
            </a:r>
            <a:r>
              <a:rPr lang="en" altLang="zh-CN" sz="1400" b="0" i="0" u="none" strike="noStrike" dirty="0">
                <a:solidFill>
                  <a:srgbClr val="0D0D0D"/>
                </a:solidFill>
                <a:effectLst/>
                <a:latin typeface="KaiTi" panose="02010609060101010101" pitchFamily="49" charset="-122"/>
                <a:ea typeface="KaiTi" panose="02010609060101010101" pitchFamily="49" charset="-122"/>
              </a:rPr>
              <a:t>Scikit-Learn </a:t>
            </a:r>
            <a:r>
              <a:rPr lang="zh-CN" altLang="en-US" sz="1400" b="0" i="0" u="none" strike="noStrike" dirty="0">
                <a:solidFill>
                  <a:srgbClr val="0D0D0D"/>
                </a:solidFill>
                <a:effectLst/>
                <a:latin typeface="KaiTi" panose="02010609060101010101" pitchFamily="49" charset="-122"/>
                <a:ea typeface="KaiTi" panose="02010609060101010101" pitchFamily="49" charset="-122"/>
              </a:rPr>
              <a:t>的设计简单、一致，使得在实践中很容易使用不同的机器学习算法。</a:t>
            </a:r>
          </a:p>
          <a:p>
            <a:endParaRPr kumimoji="1" lang="zh-CN" altLang="en-US" dirty="0"/>
          </a:p>
        </p:txBody>
      </p:sp>
    </p:spTree>
    <p:extLst>
      <p:ext uri="{BB962C8B-B14F-4D97-AF65-F5344CB8AC3E}">
        <p14:creationId xmlns:p14="http://schemas.microsoft.com/office/powerpoint/2010/main" val="345100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dissolv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dissolv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checkerboard(across)">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blinds(horizontal)">
                                      <p:cBhvr>
                                        <p:cTn id="28" dur="500"/>
                                        <p:tgtEl>
                                          <p:spTgt spid="1026"/>
                                        </p:tgtEl>
                                      </p:cBhvr>
                                    </p:animEffect>
                                  </p:childTnLst>
                                </p:cTn>
                              </p:par>
                            </p:childTnLst>
                          </p:cTn>
                        </p:par>
                      </p:childTnLst>
                    </p:cTn>
                  </p:par>
                  <p:par>
                    <p:cTn id="29" fill="hold">
                      <p:stCondLst>
                        <p:cond delay="indefinite"/>
                      </p:stCondLst>
                      <p:childTnLst>
                        <p:par>
                          <p:cTn id="30" fill="hold">
                            <p:stCondLst>
                              <p:cond delay="0"/>
                            </p:stCondLst>
                            <p:childTnLst>
                              <p:par>
                                <p:cTn id="31" presetID="18" presetClass="entr" presetSubtype="12" fill="hold" nodeType="clickEffect">
                                  <p:stCondLst>
                                    <p:cond delay="0"/>
                                  </p:stCondLst>
                                  <p:childTnLst>
                                    <p:set>
                                      <p:cBhvr>
                                        <p:cTn id="32" dur="1" fill="hold">
                                          <p:stCondLst>
                                            <p:cond delay="0"/>
                                          </p:stCondLst>
                                        </p:cTn>
                                        <p:tgtEl>
                                          <p:spTgt spid="5">
                                            <p:txEl>
                                              <p:pRg st="0" end="0"/>
                                            </p:txEl>
                                          </p:spTgt>
                                        </p:tgtEl>
                                        <p:attrNameLst>
                                          <p:attrName>style.visibility</p:attrName>
                                        </p:attrNameLst>
                                      </p:cBhvr>
                                      <p:to>
                                        <p:strVal val="visible"/>
                                      </p:to>
                                    </p:set>
                                    <p:animEffect transition="in" filter="strips(downLeft)">
                                      <p:cBhvr>
                                        <p:cTn id="33"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D806CE0-A3BE-4270-FD81-5623D4012D16}"/>
              </a:ext>
            </a:extLst>
          </p:cNvPr>
          <p:cNvSpPr txBox="1"/>
          <p:nvPr/>
        </p:nvSpPr>
        <p:spPr>
          <a:xfrm>
            <a:off x="859971" y="500743"/>
            <a:ext cx="3211286" cy="369332"/>
          </a:xfrm>
          <a:prstGeom prst="rect">
            <a:avLst/>
          </a:prstGeom>
          <a:noFill/>
        </p:spPr>
        <p:txBody>
          <a:bodyPr wrap="square" rtlCol="0">
            <a:spAutoFit/>
          </a:bodyPr>
          <a:lstStyle/>
          <a:p>
            <a:r>
              <a:rPr lang="zh-CN" altLang="en-US" b="0" i="0" u="none" strike="noStrike" dirty="0">
                <a:solidFill>
                  <a:srgbClr val="0D0D0D"/>
                </a:solidFill>
                <a:effectLst/>
                <a:highlight>
                  <a:srgbClr val="FFFF00"/>
                </a:highlight>
                <a:latin typeface="KaiTi" panose="02010609060101010101" pitchFamily="49" charset="-122"/>
                <a:ea typeface="KaiTi" panose="02010609060101010101" pitchFamily="49" charset="-122"/>
              </a:rPr>
              <a:t>加载鸢尾花数据集（</a:t>
            </a:r>
            <a:r>
              <a:rPr lang="en" altLang="zh-CN" b="0" i="0" u="none" strike="noStrike" dirty="0">
                <a:solidFill>
                  <a:srgbClr val="0D0D0D"/>
                </a:solidFill>
                <a:effectLst/>
                <a:highlight>
                  <a:srgbClr val="FFFF00"/>
                </a:highlight>
                <a:latin typeface="KaiTi" panose="02010609060101010101" pitchFamily="49" charset="-122"/>
                <a:ea typeface="KaiTi" panose="02010609060101010101" pitchFamily="49" charset="-122"/>
              </a:rPr>
              <a:t>iris</a:t>
            </a:r>
            <a:r>
              <a:rPr lang="zh-CN" altLang="en" b="0" i="0" u="none" strike="noStrike" dirty="0">
                <a:solidFill>
                  <a:srgbClr val="0D0D0D"/>
                </a:solidFill>
                <a:effectLst/>
                <a:highlight>
                  <a:srgbClr val="FFFF00"/>
                </a:highlight>
                <a:latin typeface="KaiTi" panose="02010609060101010101" pitchFamily="49" charset="-122"/>
                <a:ea typeface="KaiTi" panose="02010609060101010101" pitchFamily="49" charset="-122"/>
              </a:rPr>
              <a:t>）</a:t>
            </a:r>
            <a:endParaRPr kumimoji="1" lang="zh-CN" altLang="en-US" dirty="0">
              <a:highlight>
                <a:srgbClr val="FFFF00"/>
              </a:highlight>
              <a:latin typeface="KaiTi" panose="02010609060101010101" pitchFamily="49" charset="-122"/>
              <a:ea typeface="KaiTi" panose="02010609060101010101" pitchFamily="49" charset="-122"/>
            </a:endParaRPr>
          </a:p>
        </p:txBody>
      </p:sp>
      <p:pic>
        <p:nvPicPr>
          <p:cNvPr id="2050" name="Picture 2">
            <a:extLst>
              <a:ext uri="{FF2B5EF4-FFF2-40B4-BE49-F238E27FC236}">
                <a16:creationId xmlns:a16="http://schemas.microsoft.com/office/drawing/2014/main" id="{DE3AA046-61C4-C59E-5F21-18DA264E64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9971" y="1059089"/>
            <a:ext cx="5943600" cy="148203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18DEAF02-FE21-ECEA-C8AB-326CB5D9D39F}"/>
              </a:ext>
            </a:extLst>
          </p:cNvPr>
          <p:cNvSpPr txBox="1"/>
          <p:nvPr/>
        </p:nvSpPr>
        <p:spPr>
          <a:xfrm>
            <a:off x="859971" y="2730134"/>
            <a:ext cx="3396343" cy="369332"/>
          </a:xfrm>
          <a:prstGeom prst="rect">
            <a:avLst/>
          </a:prstGeom>
          <a:noFill/>
        </p:spPr>
        <p:txBody>
          <a:bodyPr wrap="square" rtlCol="0">
            <a:spAutoFit/>
          </a:bodyPr>
          <a:lstStyle/>
          <a:p>
            <a:r>
              <a:rPr kumimoji="1" lang="zh-CN" altLang="en-US" dirty="0">
                <a:latin typeface="KaiTi" panose="02010609060101010101" pitchFamily="49" charset="-122"/>
                <a:ea typeface="KaiTi" panose="02010609060101010101" pitchFamily="49" charset="-122"/>
              </a:rPr>
              <a:t>此时</a:t>
            </a:r>
            <a:r>
              <a:rPr kumimoji="1" lang="en-US" altLang="zh-CN" dirty="0" err="1">
                <a:latin typeface="KaiTi" panose="02010609060101010101" pitchFamily="49" charset="-122"/>
                <a:ea typeface="KaiTi" panose="02010609060101010101" pitchFamily="49" charset="-122"/>
              </a:rPr>
              <a:t>df</a:t>
            </a:r>
            <a:r>
              <a:rPr kumimoji="1" lang="zh-CN" altLang="en-US" dirty="0">
                <a:latin typeface="KaiTi" panose="02010609060101010101" pitchFamily="49" charset="-122"/>
                <a:ea typeface="KaiTi" panose="02010609060101010101" pitchFamily="49" charset="-122"/>
              </a:rPr>
              <a:t>中数据如下：</a:t>
            </a:r>
          </a:p>
        </p:txBody>
      </p:sp>
      <p:pic>
        <p:nvPicPr>
          <p:cNvPr id="8" name="图片 7">
            <a:extLst>
              <a:ext uri="{FF2B5EF4-FFF2-40B4-BE49-F238E27FC236}">
                <a16:creationId xmlns:a16="http://schemas.microsoft.com/office/drawing/2014/main" id="{96EF590B-A07A-7897-3530-8BC7C7FAD726}"/>
              </a:ext>
            </a:extLst>
          </p:cNvPr>
          <p:cNvPicPr>
            <a:picLocks noChangeAspect="1"/>
          </p:cNvPicPr>
          <p:nvPr/>
        </p:nvPicPr>
        <p:blipFill>
          <a:blip r:embed="rId3"/>
          <a:stretch>
            <a:fillRect/>
          </a:stretch>
        </p:blipFill>
        <p:spPr>
          <a:xfrm>
            <a:off x="859971" y="3191328"/>
            <a:ext cx="3867311" cy="3035300"/>
          </a:xfrm>
          <a:prstGeom prst="rect">
            <a:avLst/>
          </a:prstGeom>
        </p:spPr>
      </p:pic>
      <p:sp>
        <p:nvSpPr>
          <p:cNvPr id="9" name="文本框 8">
            <a:extLst>
              <a:ext uri="{FF2B5EF4-FFF2-40B4-BE49-F238E27FC236}">
                <a16:creationId xmlns:a16="http://schemas.microsoft.com/office/drawing/2014/main" id="{13829553-DF83-DCE1-CDF6-FB076136101D}"/>
              </a:ext>
            </a:extLst>
          </p:cNvPr>
          <p:cNvSpPr txBox="1"/>
          <p:nvPr/>
        </p:nvSpPr>
        <p:spPr>
          <a:xfrm>
            <a:off x="5105401" y="3099466"/>
            <a:ext cx="6411686" cy="3139321"/>
          </a:xfrm>
          <a:prstGeom prst="rect">
            <a:avLst/>
          </a:prstGeom>
          <a:noFill/>
        </p:spPr>
        <p:txBody>
          <a:bodyPr wrap="square" rtlCol="0">
            <a:spAutoFit/>
          </a:bodyPr>
          <a:lstStyle/>
          <a:p>
            <a:pPr algn="l"/>
            <a:r>
              <a:rPr lang="en-US" altLang="zh-CN" b="0" i="0" u="none" strike="noStrike" dirty="0">
                <a:solidFill>
                  <a:srgbClr val="0D0D0D"/>
                </a:solidFill>
                <a:effectLst/>
                <a:latin typeface="FangSong" panose="02010609060101010101" pitchFamily="49" charset="-122"/>
                <a:ea typeface="FangSong" panose="02010609060101010101" pitchFamily="49" charset="-122"/>
              </a:rPr>
              <a:t>	</a:t>
            </a:r>
            <a:r>
              <a:rPr lang="zh-CN" altLang="en-US" b="0" i="0" u="none" strike="noStrike" dirty="0">
                <a:solidFill>
                  <a:srgbClr val="0D0D0D"/>
                </a:solidFill>
                <a:effectLst/>
                <a:latin typeface="FangSong" panose="02010609060101010101" pitchFamily="49" charset="-122"/>
                <a:ea typeface="FangSong" panose="02010609060101010101" pitchFamily="49" charset="-122"/>
              </a:rPr>
              <a:t>这段代码是加载了</a:t>
            </a:r>
            <a:r>
              <a:rPr lang="zh-CN" altLang="en-US" b="0" i="0" u="none" strike="noStrike" dirty="0">
                <a:solidFill>
                  <a:srgbClr val="C00000"/>
                </a:solidFill>
                <a:effectLst/>
                <a:latin typeface="FangSong" panose="02010609060101010101" pitchFamily="49" charset="-122"/>
                <a:ea typeface="FangSong" panose="02010609060101010101" pitchFamily="49" charset="-122"/>
              </a:rPr>
              <a:t>鸢尾花数据集（</a:t>
            </a:r>
            <a:r>
              <a:rPr lang="en" altLang="zh-CN" b="0" i="0" u="none" strike="noStrike" dirty="0">
                <a:solidFill>
                  <a:srgbClr val="C00000"/>
                </a:solidFill>
                <a:effectLst/>
                <a:latin typeface="FangSong" panose="02010609060101010101" pitchFamily="49" charset="-122"/>
                <a:ea typeface="FangSong" panose="02010609060101010101" pitchFamily="49" charset="-122"/>
              </a:rPr>
              <a:t>iris</a:t>
            </a:r>
            <a:r>
              <a:rPr lang="zh-CN" altLang="en" b="0" i="0" u="none" strike="noStrike" dirty="0">
                <a:solidFill>
                  <a:srgbClr val="C00000"/>
                </a:solidFill>
                <a:effectLst/>
                <a:latin typeface="FangSong" panose="02010609060101010101" pitchFamily="49" charset="-122"/>
                <a:ea typeface="FangSong" panose="02010609060101010101" pitchFamily="49" charset="-122"/>
              </a:rPr>
              <a:t>）</a:t>
            </a:r>
            <a:r>
              <a:rPr lang="zh-CN" altLang="en" b="0" i="0" u="none" strike="noStrike" dirty="0">
                <a:solidFill>
                  <a:srgbClr val="0D0D0D"/>
                </a:solidFill>
                <a:effectLst/>
                <a:latin typeface="FangSong" panose="02010609060101010101" pitchFamily="49" charset="-122"/>
                <a:ea typeface="FangSong" panose="02010609060101010101" pitchFamily="49" charset="-122"/>
              </a:rPr>
              <a:t>，</a:t>
            </a:r>
            <a:r>
              <a:rPr lang="zh-CN" altLang="en-US" b="0" i="0" u="none" strike="noStrike" dirty="0">
                <a:solidFill>
                  <a:srgbClr val="0D0D0D"/>
                </a:solidFill>
                <a:effectLst/>
                <a:latin typeface="FangSong" panose="02010609060101010101" pitchFamily="49" charset="-122"/>
                <a:ea typeface="FangSong" panose="02010609060101010101" pitchFamily="49" charset="-122"/>
              </a:rPr>
              <a:t>将其转换为</a:t>
            </a:r>
            <a:r>
              <a:rPr lang="en" altLang="zh-CN" b="0" i="0" u="none" strike="noStrike" dirty="0" err="1">
                <a:solidFill>
                  <a:srgbClr val="0D0D0D"/>
                </a:solidFill>
                <a:effectLst/>
                <a:latin typeface="FangSong" panose="02010609060101010101" pitchFamily="49" charset="-122"/>
                <a:ea typeface="FangSong" panose="02010609060101010101" pitchFamily="49" charset="-122"/>
              </a:rPr>
              <a:t>DataFrame</a:t>
            </a:r>
            <a:r>
              <a:rPr lang="zh-CN" altLang="en-US" b="0" i="0" u="none" strike="noStrike" dirty="0">
                <a:solidFill>
                  <a:srgbClr val="0D0D0D"/>
                </a:solidFill>
                <a:effectLst/>
                <a:latin typeface="FangSong" panose="02010609060101010101" pitchFamily="49" charset="-122"/>
                <a:ea typeface="FangSong" panose="02010609060101010101" pitchFamily="49" charset="-122"/>
              </a:rPr>
              <a:t>格式，并且添加了一个</a:t>
            </a:r>
            <a:r>
              <a:rPr lang="en-US" altLang="zh-CN" b="0" i="0" u="none" strike="noStrike" dirty="0">
                <a:solidFill>
                  <a:srgbClr val="0D0D0D"/>
                </a:solidFill>
                <a:effectLst/>
                <a:latin typeface="FangSong" panose="02010609060101010101" pitchFamily="49" charset="-122"/>
                <a:ea typeface="FangSong" panose="02010609060101010101" pitchFamily="49" charset="-122"/>
              </a:rPr>
              <a:t>'</a:t>
            </a:r>
            <a:r>
              <a:rPr lang="en" altLang="zh-CN" b="0" i="0" u="none" strike="noStrike" dirty="0">
                <a:solidFill>
                  <a:srgbClr val="0D0D0D"/>
                </a:solidFill>
                <a:effectLst/>
                <a:latin typeface="FangSong" panose="02010609060101010101" pitchFamily="49" charset="-122"/>
                <a:ea typeface="FangSong" panose="02010609060101010101" pitchFamily="49" charset="-122"/>
              </a:rPr>
              <a:t>label'</a:t>
            </a:r>
            <a:r>
              <a:rPr lang="zh-CN" altLang="en-US" b="0" i="0" u="none" strike="noStrike" dirty="0">
                <a:solidFill>
                  <a:srgbClr val="0D0D0D"/>
                </a:solidFill>
                <a:effectLst/>
                <a:latin typeface="FangSong" panose="02010609060101010101" pitchFamily="49" charset="-122"/>
                <a:ea typeface="FangSong" panose="02010609060101010101" pitchFamily="49" charset="-122"/>
              </a:rPr>
              <a:t>列来表示每个样本的类别。数据集包含了四个特征：</a:t>
            </a:r>
            <a:r>
              <a:rPr lang="en" altLang="zh-CN" b="0" i="0" u="none" strike="noStrike" dirty="0">
                <a:solidFill>
                  <a:schemeClr val="accent1">
                    <a:lumMod val="60000"/>
                    <a:lumOff val="40000"/>
                  </a:schemeClr>
                </a:solidFill>
                <a:effectLst/>
                <a:latin typeface="FangSong" panose="02010609060101010101" pitchFamily="49" charset="-122"/>
                <a:ea typeface="FangSong" panose="02010609060101010101" pitchFamily="49" charset="-122"/>
              </a:rPr>
              <a:t>sepal length</a:t>
            </a:r>
            <a:r>
              <a:rPr lang="zh-CN" altLang="en" b="0" i="0" u="none" strike="noStrike" dirty="0">
                <a:solidFill>
                  <a:schemeClr val="accent1">
                    <a:lumMod val="60000"/>
                    <a:lumOff val="40000"/>
                  </a:schemeClr>
                </a:solidFill>
                <a:effectLst/>
                <a:latin typeface="FangSong" panose="02010609060101010101" pitchFamily="49" charset="-122"/>
                <a:ea typeface="FangSong" panose="02010609060101010101" pitchFamily="49" charset="-122"/>
              </a:rPr>
              <a:t>（</a:t>
            </a:r>
            <a:r>
              <a:rPr lang="zh-CN" altLang="en-US" b="0" i="0" u="none" strike="noStrike" dirty="0">
                <a:solidFill>
                  <a:schemeClr val="accent1">
                    <a:lumMod val="60000"/>
                    <a:lumOff val="40000"/>
                  </a:schemeClr>
                </a:solidFill>
                <a:effectLst/>
                <a:latin typeface="FangSong" panose="02010609060101010101" pitchFamily="49" charset="-122"/>
                <a:ea typeface="FangSong" panose="02010609060101010101" pitchFamily="49" charset="-122"/>
              </a:rPr>
              <a:t>花萼长度）、</a:t>
            </a:r>
            <a:r>
              <a:rPr lang="en" altLang="zh-CN" b="0" i="0" u="none" strike="noStrike" dirty="0">
                <a:solidFill>
                  <a:schemeClr val="accent1">
                    <a:lumMod val="60000"/>
                    <a:lumOff val="40000"/>
                  </a:schemeClr>
                </a:solidFill>
                <a:effectLst/>
                <a:latin typeface="FangSong" panose="02010609060101010101" pitchFamily="49" charset="-122"/>
                <a:ea typeface="FangSong" panose="02010609060101010101" pitchFamily="49" charset="-122"/>
              </a:rPr>
              <a:t>sepal width</a:t>
            </a:r>
            <a:r>
              <a:rPr lang="zh-CN" altLang="en" b="0" i="0" u="none" strike="noStrike" dirty="0">
                <a:solidFill>
                  <a:schemeClr val="accent1">
                    <a:lumMod val="60000"/>
                    <a:lumOff val="40000"/>
                  </a:schemeClr>
                </a:solidFill>
                <a:effectLst/>
                <a:latin typeface="FangSong" panose="02010609060101010101" pitchFamily="49" charset="-122"/>
                <a:ea typeface="FangSong" panose="02010609060101010101" pitchFamily="49" charset="-122"/>
              </a:rPr>
              <a:t>（</a:t>
            </a:r>
            <a:r>
              <a:rPr lang="zh-CN" altLang="en-US" b="0" i="0" u="none" strike="noStrike" dirty="0">
                <a:solidFill>
                  <a:schemeClr val="accent1">
                    <a:lumMod val="60000"/>
                    <a:lumOff val="40000"/>
                  </a:schemeClr>
                </a:solidFill>
                <a:effectLst/>
                <a:latin typeface="FangSong" panose="02010609060101010101" pitchFamily="49" charset="-122"/>
                <a:ea typeface="FangSong" panose="02010609060101010101" pitchFamily="49" charset="-122"/>
              </a:rPr>
              <a:t>花萼宽度）、</a:t>
            </a:r>
            <a:r>
              <a:rPr lang="en" altLang="zh-CN" b="0" i="0" u="none" strike="noStrike" dirty="0">
                <a:solidFill>
                  <a:schemeClr val="accent1">
                    <a:lumMod val="60000"/>
                    <a:lumOff val="40000"/>
                  </a:schemeClr>
                </a:solidFill>
                <a:effectLst/>
                <a:latin typeface="FangSong" panose="02010609060101010101" pitchFamily="49" charset="-122"/>
                <a:ea typeface="FangSong" panose="02010609060101010101" pitchFamily="49" charset="-122"/>
              </a:rPr>
              <a:t>petal length</a:t>
            </a:r>
            <a:r>
              <a:rPr lang="zh-CN" altLang="en" b="0" i="0" u="none" strike="noStrike" dirty="0">
                <a:solidFill>
                  <a:schemeClr val="accent1">
                    <a:lumMod val="60000"/>
                    <a:lumOff val="40000"/>
                  </a:schemeClr>
                </a:solidFill>
                <a:effectLst/>
                <a:latin typeface="FangSong" panose="02010609060101010101" pitchFamily="49" charset="-122"/>
                <a:ea typeface="FangSong" panose="02010609060101010101" pitchFamily="49" charset="-122"/>
              </a:rPr>
              <a:t>（</a:t>
            </a:r>
            <a:r>
              <a:rPr lang="zh-CN" altLang="en-US" b="0" i="0" u="none" strike="noStrike" dirty="0">
                <a:solidFill>
                  <a:schemeClr val="accent1">
                    <a:lumMod val="60000"/>
                    <a:lumOff val="40000"/>
                  </a:schemeClr>
                </a:solidFill>
                <a:effectLst/>
                <a:latin typeface="FangSong" panose="02010609060101010101" pitchFamily="49" charset="-122"/>
                <a:ea typeface="FangSong" panose="02010609060101010101" pitchFamily="49" charset="-122"/>
              </a:rPr>
              <a:t>花瓣长度）和</a:t>
            </a:r>
            <a:r>
              <a:rPr lang="en" altLang="zh-CN" b="0" i="0" u="none" strike="noStrike" dirty="0">
                <a:solidFill>
                  <a:schemeClr val="accent1">
                    <a:lumMod val="60000"/>
                    <a:lumOff val="40000"/>
                  </a:schemeClr>
                </a:solidFill>
                <a:effectLst/>
                <a:latin typeface="FangSong" panose="02010609060101010101" pitchFamily="49" charset="-122"/>
                <a:ea typeface="FangSong" panose="02010609060101010101" pitchFamily="49" charset="-122"/>
              </a:rPr>
              <a:t>petal width</a:t>
            </a:r>
            <a:r>
              <a:rPr lang="zh-CN" altLang="en" b="0" i="0" u="none" strike="noStrike" dirty="0">
                <a:solidFill>
                  <a:schemeClr val="accent1">
                    <a:lumMod val="60000"/>
                    <a:lumOff val="40000"/>
                  </a:schemeClr>
                </a:solidFill>
                <a:effectLst/>
                <a:latin typeface="FangSong" panose="02010609060101010101" pitchFamily="49" charset="-122"/>
                <a:ea typeface="FangSong" panose="02010609060101010101" pitchFamily="49" charset="-122"/>
              </a:rPr>
              <a:t>（</a:t>
            </a:r>
            <a:r>
              <a:rPr lang="zh-CN" altLang="en-US" b="0" i="0" u="none" strike="noStrike" dirty="0">
                <a:solidFill>
                  <a:schemeClr val="accent1">
                    <a:lumMod val="60000"/>
                    <a:lumOff val="40000"/>
                  </a:schemeClr>
                </a:solidFill>
                <a:effectLst/>
                <a:latin typeface="FangSong" panose="02010609060101010101" pitchFamily="49" charset="-122"/>
                <a:ea typeface="FangSong" panose="02010609060101010101" pitchFamily="49" charset="-122"/>
              </a:rPr>
              <a:t>花瓣宽度）</a:t>
            </a:r>
            <a:r>
              <a:rPr lang="zh-CN" altLang="en-US" b="0" i="0" u="none" strike="noStrike" dirty="0">
                <a:solidFill>
                  <a:srgbClr val="0D0D0D"/>
                </a:solidFill>
                <a:effectLst/>
                <a:latin typeface="FangSong" panose="02010609060101010101" pitchFamily="49" charset="-122"/>
                <a:ea typeface="FangSong" panose="02010609060101010101" pitchFamily="49" charset="-122"/>
              </a:rPr>
              <a:t>。最后一列是类别标签，代表了鸢尾花的品种。</a:t>
            </a:r>
            <a:endParaRPr lang="en-US" altLang="zh-CN" b="0" i="0" u="none" strike="noStrike" dirty="0">
              <a:solidFill>
                <a:srgbClr val="0D0D0D"/>
              </a:solidFill>
              <a:effectLst/>
              <a:latin typeface="FangSong" panose="02010609060101010101" pitchFamily="49" charset="-122"/>
              <a:ea typeface="FangSong" panose="02010609060101010101" pitchFamily="49" charset="-122"/>
            </a:endParaRPr>
          </a:p>
          <a:p>
            <a:pPr algn="l"/>
            <a:endParaRPr lang="zh-CN" altLang="en-US" b="0" i="0" u="none" strike="noStrike" dirty="0">
              <a:solidFill>
                <a:srgbClr val="0D0D0D"/>
              </a:solidFill>
              <a:effectLst/>
              <a:latin typeface="FangSong" panose="02010609060101010101" pitchFamily="49" charset="-122"/>
              <a:ea typeface="FangSong" panose="02010609060101010101" pitchFamily="49" charset="-122"/>
            </a:endParaRPr>
          </a:p>
          <a:p>
            <a:pPr algn="l"/>
            <a:r>
              <a:rPr lang="en-US" altLang="zh-CN" b="0" i="0" u="none" strike="noStrike" dirty="0">
                <a:solidFill>
                  <a:srgbClr val="0D0D0D"/>
                </a:solidFill>
                <a:effectLst/>
                <a:latin typeface="FangSong" panose="02010609060101010101" pitchFamily="49" charset="-122"/>
                <a:ea typeface="FangSong" panose="02010609060101010101" pitchFamily="49" charset="-122"/>
              </a:rPr>
              <a:t>	</a:t>
            </a:r>
            <a:r>
              <a:rPr lang="zh-CN" altLang="en-US" b="0" i="0" u="none" strike="noStrike" dirty="0">
                <a:solidFill>
                  <a:srgbClr val="0D0D0D"/>
                </a:solidFill>
                <a:effectLst/>
                <a:latin typeface="FangSong" panose="02010609060101010101" pitchFamily="49" charset="-122"/>
                <a:ea typeface="FangSong" panose="02010609060101010101" pitchFamily="49" charset="-122"/>
              </a:rPr>
              <a:t>注释中的</a:t>
            </a:r>
            <a:r>
              <a:rPr lang="en" altLang="zh-CN" b="0" i="0" u="none" strike="noStrike" dirty="0">
                <a:solidFill>
                  <a:srgbClr val="0D0D0D"/>
                </a:solidFill>
                <a:effectLst/>
                <a:latin typeface="FangSong" panose="02010609060101010101" pitchFamily="49" charset="-122"/>
                <a:ea typeface="FangSong" panose="02010609060101010101" pitchFamily="49" charset="-122"/>
              </a:rPr>
              <a:t>data = </a:t>
            </a:r>
            <a:r>
              <a:rPr lang="en" altLang="zh-CN" b="0" i="0" u="none" strike="noStrike" dirty="0" err="1">
                <a:solidFill>
                  <a:srgbClr val="0D0D0D"/>
                </a:solidFill>
                <a:effectLst/>
                <a:latin typeface="FangSong" panose="02010609060101010101" pitchFamily="49" charset="-122"/>
                <a:ea typeface="FangSong" panose="02010609060101010101" pitchFamily="49" charset="-122"/>
              </a:rPr>
              <a:t>np.array</a:t>
            </a:r>
            <a:r>
              <a:rPr lang="en" altLang="zh-CN" b="0" i="0" u="none" strike="noStrike" dirty="0">
                <a:solidFill>
                  <a:srgbClr val="0D0D0D"/>
                </a:solidFill>
                <a:effectLst/>
                <a:latin typeface="FangSong" panose="02010609060101010101" pitchFamily="49" charset="-122"/>
                <a:ea typeface="FangSong" panose="02010609060101010101" pitchFamily="49" charset="-122"/>
              </a:rPr>
              <a:t>(</a:t>
            </a:r>
            <a:r>
              <a:rPr lang="en" altLang="zh-CN" b="0" i="0" u="none" strike="noStrike" dirty="0" err="1">
                <a:solidFill>
                  <a:srgbClr val="0D0D0D"/>
                </a:solidFill>
                <a:effectLst/>
                <a:latin typeface="FangSong" panose="02010609060101010101" pitchFamily="49" charset="-122"/>
                <a:ea typeface="FangSong" panose="02010609060101010101" pitchFamily="49" charset="-122"/>
              </a:rPr>
              <a:t>df.iloc</a:t>
            </a:r>
            <a:r>
              <a:rPr lang="en" altLang="zh-CN" b="0" i="0" u="none" strike="noStrike" dirty="0">
                <a:solidFill>
                  <a:srgbClr val="0D0D0D"/>
                </a:solidFill>
                <a:effectLst/>
                <a:latin typeface="FangSong" panose="02010609060101010101" pitchFamily="49" charset="-122"/>
                <a:ea typeface="FangSong" panose="02010609060101010101" pitchFamily="49" charset="-122"/>
              </a:rPr>
              <a:t>[:100, [0, 1, -1]])</a:t>
            </a:r>
            <a:r>
              <a:rPr lang="zh-CN" altLang="en" b="0" i="0" u="none" strike="noStrike" dirty="0">
                <a:solidFill>
                  <a:srgbClr val="0D0D0D"/>
                </a:solidFill>
                <a:effectLst/>
                <a:latin typeface="FangSong" panose="02010609060101010101" pitchFamily="49" charset="-122"/>
                <a:ea typeface="FangSong" panose="02010609060101010101" pitchFamily="49" charset="-122"/>
              </a:rPr>
              <a:t>，</a:t>
            </a:r>
            <a:r>
              <a:rPr lang="zh-CN" altLang="en-US" b="0" i="0" u="none" strike="noStrike" dirty="0">
                <a:solidFill>
                  <a:srgbClr val="0D0D0D"/>
                </a:solidFill>
                <a:effectLst/>
                <a:latin typeface="FangSong" panose="02010609060101010101" pitchFamily="49" charset="-122"/>
                <a:ea typeface="FangSong" panose="02010609060101010101" pitchFamily="49" charset="-122"/>
              </a:rPr>
              <a:t>将数据集的前</a:t>
            </a:r>
            <a:r>
              <a:rPr lang="en-US" altLang="zh-CN" b="0" i="0" u="none" strike="noStrike" dirty="0">
                <a:solidFill>
                  <a:srgbClr val="0D0D0D"/>
                </a:solidFill>
                <a:effectLst/>
                <a:latin typeface="FangSong" panose="02010609060101010101" pitchFamily="49" charset="-122"/>
                <a:ea typeface="FangSong" panose="02010609060101010101" pitchFamily="49" charset="-122"/>
              </a:rPr>
              <a:t>100</a:t>
            </a:r>
            <a:r>
              <a:rPr lang="zh-CN" altLang="en-US" b="0" i="0" u="none" strike="noStrike" dirty="0">
                <a:solidFill>
                  <a:srgbClr val="0D0D0D"/>
                </a:solidFill>
                <a:effectLst/>
                <a:latin typeface="FangSong" panose="02010609060101010101" pitchFamily="49" charset="-122"/>
                <a:ea typeface="FangSong" panose="02010609060101010101" pitchFamily="49" charset="-122"/>
              </a:rPr>
              <a:t>个样本的第一列、第二列和最后一列提取出来，形成一个</a:t>
            </a:r>
            <a:r>
              <a:rPr lang="en" altLang="zh-CN" b="0" i="0" u="none" strike="noStrike" dirty="0">
                <a:solidFill>
                  <a:srgbClr val="0D0D0D"/>
                </a:solidFill>
                <a:effectLst/>
                <a:latin typeface="FangSong" panose="02010609060101010101" pitchFamily="49" charset="-122"/>
                <a:ea typeface="FangSong" panose="02010609060101010101" pitchFamily="49" charset="-122"/>
              </a:rPr>
              <a:t>NumPy</a:t>
            </a:r>
            <a:r>
              <a:rPr lang="zh-CN" altLang="en-US" b="0" i="0" u="none" strike="noStrike" dirty="0">
                <a:solidFill>
                  <a:srgbClr val="0D0D0D"/>
                </a:solidFill>
                <a:effectLst/>
                <a:latin typeface="FangSong" panose="02010609060101010101" pitchFamily="49" charset="-122"/>
                <a:ea typeface="FangSong" panose="02010609060101010101" pitchFamily="49" charset="-122"/>
              </a:rPr>
              <a:t>数组。</a:t>
            </a:r>
          </a:p>
          <a:p>
            <a:endParaRPr kumimoji="1" lang="zh-CN" altLang="en-US" dirty="0"/>
          </a:p>
        </p:txBody>
      </p:sp>
    </p:spTree>
    <p:extLst>
      <p:ext uri="{BB962C8B-B14F-4D97-AF65-F5344CB8AC3E}">
        <p14:creationId xmlns:p14="http://schemas.microsoft.com/office/powerpoint/2010/main" val="2525936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blinds(horizontal)">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heckerboard(across)">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EE8AB0E-B941-D670-966C-67CE8BB7E67D}"/>
              </a:ext>
            </a:extLst>
          </p:cNvPr>
          <p:cNvSpPr txBox="1"/>
          <p:nvPr/>
        </p:nvSpPr>
        <p:spPr>
          <a:xfrm>
            <a:off x="751115" y="500743"/>
            <a:ext cx="2862942" cy="369332"/>
          </a:xfrm>
          <a:prstGeom prst="rect">
            <a:avLst/>
          </a:prstGeom>
          <a:noFill/>
        </p:spPr>
        <p:txBody>
          <a:bodyPr wrap="square" rtlCol="0">
            <a:spAutoFit/>
          </a:bodyPr>
          <a:lstStyle/>
          <a:p>
            <a:r>
              <a:rPr kumimoji="1" lang="zh-CN" altLang="en-US" dirty="0">
                <a:highlight>
                  <a:srgbClr val="FFFF00"/>
                </a:highlight>
                <a:latin typeface="KaiTi" panose="02010609060101010101" pitchFamily="49" charset="-122"/>
                <a:ea typeface="KaiTi" panose="02010609060101010101" pitchFamily="49" charset="-122"/>
              </a:rPr>
              <a:t>绘制前</a:t>
            </a:r>
            <a:r>
              <a:rPr kumimoji="1" lang="en-US" altLang="zh-CN" dirty="0">
                <a:highlight>
                  <a:srgbClr val="FFFF00"/>
                </a:highlight>
                <a:latin typeface="KaiTi" panose="02010609060101010101" pitchFamily="49" charset="-122"/>
                <a:ea typeface="KaiTi" panose="02010609060101010101" pitchFamily="49" charset="-122"/>
              </a:rPr>
              <a:t>100</a:t>
            </a:r>
            <a:r>
              <a:rPr kumimoji="1" lang="zh-CN" altLang="en-US" dirty="0">
                <a:highlight>
                  <a:srgbClr val="FFFF00"/>
                </a:highlight>
                <a:latin typeface="KaiTi" panose="02010609060101010101" pitchFamily="49" charset="-122"/>
                <a:ea typeface="KaiTi" panose="02010609060101010101" pitchFamily="49" charset="-122"/>
              </a:rPr>
              <a:t>个样本的散点图</a:t>
            </a:r>
          </a:p>
        </p:txBody>
      </p:sp>
      <p:sp>
        <p:nvSpPr>
          <p:cNvPr id="6" name="AutoShape 4">
            <a:extLst>
              <a:ext uri="{FF2B5EF4-FFF2-40B4-BE49-F238E27FC236}">
                <a16:creationId xmlns:a16="http://schemas.microsoft.com/office/drawing/2014/main" id="{C9D6C545-34EB-C78D-BCEA-66E79E149490}"/>
              </a:ext>
            </a:extLst>
          </p:cNvPr>
          <p:cNvSpPr>
            <a:spLocks noChangeAspect="1" noChangeArrowheads="1"/>
          </p:cNvSpPr>
          <p:nvPr/>
        </p:nvSpPr>
        <p:spPr bwMode="auto">
          <a:xfrm>
            <a:off x="5943599" y="3276599"/>
            <a:ext cx="2024743" cy="202474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a:extLst>
              <a:ext uri="{FF2B5EF4-FFF2-40B4-BE49-F238E27FC236}">
                <a16:creationId xmlns:a16="http://schemas.microsoft.com/office/drawing/2014/main" id="{8F6DBE8B-86D1-84A7-0924-0BF2ED36AB3A}"/>
              </a:ext>
            </a:extLst>
          </p:cNvPr>
          <p:cNvPicPr>
            <a:picLocks noChangeAspect="1"/>
          </p:cNvPicPr>
          <p:nvPr/>
        </p:nvPicPr>
        <p:blipFill>
          <a:blip r:embed="rId2"/>
          <a:stretch>
            <a:fillRect/>
          </a:stretch>
        </p:blipFill>
        <p:spPr>
          <a:xfrm>
            <a:off x="829783" y="1084079"/>
            <a:ext cx="6559845" cy="1575508"/>
          </a:xfrm>
          <a:prstGeom prst="rect">
            <a:avLst/>
          </a:prstGeom>
        </p:spPr>
      </p:pic>
      <p:pic>
        <p:nvPicPr>
          <p:cNvPr id="3080" name="Picture 8">
            <a:extLst>
              <a:ext uri="{FF2B5EF4-FFF2-40B4-BE49-F238E27FC236}">
                <a16:creationId xmlns:a16="http://schemas.microsoft.com/office/drawing/2014/main" id="{238052F5-5ECB-62BE-1C1E-373A649AE5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115" y="3429000"/>
            <a:ext cx="4902200" cy="334010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906B9BE2-E175-AD23-D7C7-3D5BED8D2968}"/>
              </a:ext>
            </a:extLst>
          </p:cNvPr>
          <p:cNvSpPr txBox="1"/>
          <p:nvPr/>
        </p:nvSpPr>
        <p:spPr>
          <a:xfrm>
            <a:off x="978195" y="2934586"/>
            <a:ext cx="2635862" cy="369332"/>
          </a:xfrm>
          <a:prstGeom prst="rect">
            <a:avLst/>
          </a:prstGeom>
          <a:noFill/>
        </p:spPr>
        <p:txBody>
          <a:bodyPr wrap="square" rtlCol="0">
            <a:spAutoFit/>
          </a:bodyPr>
          <a:lstStyle/>
          <a:p>
            <a:r>
              <a:rPr kumimoji="1" lang="en-US" altLang="zh-CN" dirty="0" err="1">
                <a:latin typeface="KaiTi" panose="02010609060101010101" pitchFamily="49" charset="-122"/>
                <a:ea typeface="KaiTi" panose="02010609060101010101" pitchFamily="49" charset="-122"/>
              </a:rPr>
              <a:t>plt.show</a:t>
            </a:r>
            <a:r>
              <a:rPr kumimoji="1" lang="en-US" altLang="zh-CN" dirty="0">
                <a:latin typeface="KaiTi" panose="02010609060101010101" pitchFamily="49" charset="-122"/>
                <a:ea typeface="KaiTi" panose="02010609060101010101" pitchFamily="49" charset="-122"/>
              </a:rPr>
              <a:t>()</a:t>
            </a:r>
            <a:r>
              <a:rPr kumimoji="1" lang="zh-CN" altLang="en-US" dirty="0">
                <a:latin typeface="KaiTi" panose="02010609060101010101" pitchFamily="49" charset="-122"/>
                <a:ea typeface="KaiTi" panose="02010609060101010101" pitchFamily="49" charset="-122"/>
              </a:rPr>
              <a:t>查看结果为：</a:t>
            </a:r>
          </a:p>
        </p:txBody>
      </p:sp>
      <p:sp>
        <p:nvSpPr>
          <p:cNvPr id="11" name="文本框 10">
            <a:extLst>
              <a:ext uri="{FF2B5EF4-FFF2-40B4-BE49-F238E27FC236}">
                <a16:creationId xmlns:a16="http://schemas.microsoft.com/office/drawing/2014/main" id="{41005BB7-9AE8-DDE6-72F9-5C057942F7FE}"/>
              </a:ext>
            </a:extLst>
          </p:cNvPr>
          <p:cNvSpPr txBox="1"/>
          <p:nvPr/>
        </p:nvSpPr>
        <p:spPr>
          <a:xfrm>
            <a:off x="6010939" y="3276599"/>
            <a:ext cx="5890438" cy="3139321"/>
          </a:xfrm>
          <a:prstGeom prst="rect">
            <a:avLst/>
          </a:prstGeom>
          <a:noFill/>
        </p:spPr>
        <p:txBody>
          <a:bodyPr wrap="square" rtlCol="0">
            <a:spAutoFit/>
          </a:bodyPr>
          <a:lstStyle/>
          <a:p>
            <a:pPr algn="l"/>
            <a:r>
              <a:rPr lang="en-US" altLang="zh-CN" b="0" i="0" u="none" strike="noStrike" dirty="0">
                <a:solidFill>
                  <a:srgbClr val="0D0D0D"/>
                </a:solidFill>
                <a:effectLst/>
                <a:latin typeface="FangSong" panose="02010609060101010101" pitchFamily="49" charset="-122"/>
                <a:ea typeface="FangSong" panose="02010609060101010101" pitchFamily="49" charset="-122"/>
              </a:rPr>
              <a:t>	</a:t>
            </a:r>
            <a:r>
              <a:rPr lang="zh-CN" altLang="en-US" b="0" i="0" u="none" strike="noStrike" dirty="0">
                <a:solidFill>
                  <a:srgbClr val="0D0D0D"/>
                </a:solidFill>
                <a:effectLst/>
                <a:latin typeface="FangSong" panose="02010609060101010101" pitchFamily="49" charset="-122"/>
                <a:ea typeface="FangSong" panose="02010609060101010101" pitchFamily="49" charset="-122"/>
              </a:rPr>
              <a:t>这段代码使用 </a:t>
            </a:r>
            <a:r>
              <a:rPr lang="en" altLang="zh-CN" b="0" i="0" u="none" strike="noStrike" dirty="0">
                <a:solidFill>
                  <a:srgbClr val="0D0D0D"/>
                </a:solidFill>
                <a:effectLst/>
                <a:latin typeface="FangSong" panose="02010609060101010101" pitchFamily="49" charset="-122"/>
                <a:ea typeface="FangSong" panose="02010609060101010101" pitchFamily="49" charset="-122"/>
              </a:rPr>
              <a:t>Matplotlib </a:t>
            </a:r>
            <a:r>
              <a:rPr lang="zh-CN" altLang="en-US" b="0" i="0" u="none" strike="noStrike" dirty="0">
                <a:solidFill>
                  <a:srgbClr val="0D0D0D"/>
                </a:solidFill>
                <a:effectLst/>
                <a:latin typeface="FangSong" panose="02010609060101010101" pitchFamily="49" charset="-122"/>
                <a:ea typeface="FangSong" panose="02010609060101010101" pitchFamily="49" charset="-122"/>
              </a:rPr>
              <a:t>绘制了鸢尾花数据集中</a:t>
            </a:r>
            <a:r>
              <a:rPr lang="zh-CN" altLang="en-US" b="0" i="0" u="none" strike="noStrike" dirty="0">
                <a:solidFill>
                  <a:schemeClr val="accent1">
                    <a:lumMod val="60000"/>
                    <a:lumOff val="40000"/>
                  </a:schemeClr>
                </a:solidFill>
                <a:effectLst/>
                <a:latin typeface="FangSong" panose="02010609060101010101" pitchFamily="49" charset="-122"/>
                <a:ea typeface="FangSong" panose="02010609060101010101" pitchFamily="49" charset="-122"/>
              </a:rPr>
              <a:t>前 </a:t>
            </a:r>
            <a:r>
              <a:rPr lang="en-US" altLang="zh-CN" b="0" i="0" u="none" strike="noStrike" dirty="0">
                <a:solidFill>
                  <a:schemeClr val="accent1">
                    <a:lumMod val="60000"/>
                    <a:lumOff val="40000"/>
                  </a:schemeClr>
                </a:solidFill>
                <a:effectLst/>
                <a:latin typeface="FangSong" panose="02010609060101010101" pitchFamily="49" charset="-122"/>
                <a:ea typeface="FangSong" panose="02010609060101010101" pitchFamily="49" charset="-122"/>
              </a:rPr>
              <a:t>100 </a:t>
            </a:r>
            <a:r>
              <a:rPr lang="zh-CN" altLang="en-US" b="0" i="0" u="none" strike="noStrike" dirty="0">
                <a:solidFill>
                  <a:schemeClr val="accent1">
                    <a:lumMod val="60000"/>
                    <a:lumOff val="40000"/>
                  </a:schemeClr>
                </a:solidFill>
                <a:effectLst/>
                <a:latin typeface="FangSong" panose="02010609060101010101" pitchFamily="49" charset="-122"/>
                <a:ea typeface="FangSong" panose="02010609060101010101" pitchFamily="49" charset="-122"/>
              </a:rPr>
              <a:t>个样本的散点图</a:t>
            </a:r>
            <a:r>
              <a:rPr lang="zh-CN" altLang="en-US" b="0" i="0" u="none" strike="noStrike" dirty="0">
                <a:solidFill>
                  <a:srgbClr val="0D0D0D"/>
                </a:solidFill>
                <a:effectLst/>
                <a:latin typeface="FangSong" panose="02010609060101010101" pitchFamily="49" charset="-122"/>
                <a:ea typeface="FangSong" panose="02010609060101010101" pitchFamily="49" charset="-122"/>
              </a:rPr>
              <a:t>，以</a:t>
            </a:r>
            <a:r>
              <a:rPr lang="zh-CN" altLang="en-US" b="0" i="0" u="none" strike="noStrike" dirty="0">
                <a:solidFill>
                  <a:srgbClr val="FF0000"/>
                </a:solidFill>
                <a:effectLst/>
                <a:latin typeface="FangSong" panose="02010609060101010101" pitchFamily="49" charset="-122"/>
                <a:ea typeface="FangSong" panose="02010609060101010101" pitchFamily="49" charset="-122"/>
              </a:rPr>
              <a:t>花萼长度（</a:t>
            </a:r>
            <a:r>
              <a:rPr lang="en" altLang="zh-CN" b="0" i="0" u="none" strike="noStrike" dirty="0">
                <a:solidFill>
                  <a:srgbClr val="FF0000"/>
                </a:solidFill>
                <a:effectLst/>
                <a:latin typeface="FangSong" panose="02010609060101010101" pitchFamily="49" charset="-122"/>
                <a:ea typeface="FangSong" panose="02010609060101010101" pitchFamily="49" charset="-122"/>
              </a:rPr>
              <a:t>sepal length</a:t>
            </a:r>
            <a:r>
              <a:rPr lang="zh-CN" altLang="en" b="0" i="0" u="none" strike="noStrike" dirty="0">
                <a:solidFill>
                  <a:srgbClr val="FF0000"/>
                </a:solidFill>
                <a:effectLst/>
                <a:latin typeface="FangSong" panose="02010609060101010101" pitchFamily="49" charset="-122"/>
                <a:ea typeface="FangSong" panose="02010609060101010101" pitchFamily="49" charset="-122"/>
              </a:rPr>
              <a:t>）</a:t>
            </a:r>
            <a:r>
              <a:rPr lang="zh-CN" altLang="en-US" b="0" i="0" u="none" strike="noStrike" dirty="0">
                <a:solidFill>
                  <a:srgbClr val="FF0000"/>
                </a:solidFill>
                <a:effectLst/>
                <a:latin typeface="FangSong" panose="02010609060101010101" pitchFamily="49" charset="-122"/>
                <a:ea typeface="FangSong" panose="02010609060101010101" pitchFamily="49" charset="-122"/>
              </a:rPr>
              <a:t>为 </a:t>
            </a:r>
            <a:r>
              <a:rPr lang="en" altLang="zh-CN" b="0" i="0" u="none" strike="noStrike" dirty="0">
                <a:solidFill>
                  <a:srgbClr val="FF0000"/>
                </a:solidFill>
                <a:effectLst/>
                <a:latin typeface="FangSong" panose="02010609060101010101" pitchFamily="49" charset="-122"/>
                <a:ea typeface="FangSong" panose="02010609060101010101" pitchFamily="49" charset="-122"/>
              </a:rPr>
              <a:t>x </a:t>
            </a:r>
            <a:r>
              <a:rPr lang="zh-CN" altLang="en-US" b="0" i="0" u="none" strike="noStrike" dirty="0">
                <a:solidFill>
                  <a:srgbClr val="FF0000"/>
                </a:solidFill>
                <a:effectLst/>
                <a:latin typeface="FangSong" panose="02010609060101010101" pitchFamily="49" charset="-122"/>
                <a:ea typeface="FangSong" panose="02010609060101010101" pitchFamily="49" charset="-122"/>
              </a:rPr>
              <a:t>轴，花萼宽度（</a:t>
            </a:r>
            <a:r>
              <a:rPr lang="en" altLang="zh-CN" b="0" i="0" u="none" strike="noStrike" dirty="0">
                <a:solidFill>
                  <a:srgbClr val="FF0000"/>
                </a:solidFill>
                <a:effectLst/>
                <a:latin typeface="FangSong" panose="02010609060101010101" pitchFamily="49" charset="-122"/>
                <a:ea typeface="FangSong" panose="02010609060101010101" pitchFamily="49" charset="-122"/>
              </a:rPr>
              <a:t>sepal width</a:t>
            </a:r>
            <a:r>
              <a:rPr lang="zh-CN" altLang="en" b="0" i="0" u="none" strike="noStrike" dirty="0">
                <a:solidFill>
                  <a:srgbClr val="FF0000"/>
                </a:solidFill>
                <a:effectLst/>
                <a:latin typeface="FangSong" panose="02010609060101010101" pitchFamily="49" charset="-122"/>
                <a:ea typeface="FangSong" panose="02010609060101010101" pitchFamily="49" charset="-122"/>
              </a:rPr>
              <a:t>）</a:t>
            </a:r>
            <a:r>
              <a:rPr lang="zh-CN" altLang="en-US" b="0" i="0" u="none" strike="noStrike" dirty="0">
                <a:solidFill>
                  <a:srgbClr val="FF0000"/>
                </a:solidFill>
                <a:effectLst/>
                <a:latin typeface="FangSong" panose="02010609060101010101" pitchFamily="49" charset="-122"/>
                <a:ea typeface="FangSong" panose="02010609060101010101" pitchFamily="49" charset="-122"/>
              </a:rPr>
              <a:t>为 </a:t>
            </a:r>
            <a:r>
              <a:rPr lang="en" altLang="zh-CN" b="0" i="0" u="none" strike="noStrike" dirty="0">
                <a:solidFill>
                  <a:srgbClr val="FF0000"/>
                </a:solidFill>
                <a:effectLst/>
                <a:latin typeface="FangSong" panose="02010609060101010101" pitchFamily="49" charset="-122"/>
                <a:ea typeface="FangSong" panose="02010609060101010101" pitchFamily="49" charset="-122"/>
              </a:rPr>
              <a:t>y </a:t>
            </a:r>
            <a:r>
              <a:rPr lang="zh-CN" altLang="en-US" b="0" i="0" u="none" strike="noStrike" dirty="0">
                <a:solidFill>
                  <a:srgbClr val="FF0000"/>
                </a:solidFill>
                <a:effectLst/>
                <a:latin typeface="FangSong" panose="02010609060101010101" pitchFamily="49" charset="-122"/>
                <a:ea typeface="FangSong" panose="02010609060101010101" pitchFamily="49" charset="-122"/>
              </a:rPr>
              <a:t>轴</a:t>
            </a:r>
            <a:r>
              <a:rPr lang="zh-CN" altLang="en-US" b="0" i="0" u="none" strike="noStrike" dirty="0">
                <a:solidFill>
                  <a:srgbClr val="0D0D0D"/>
                </a:solidFill>
                <a:effectLst/>
                <a:latin typeface="FangSong" panose="02010609060101010101" pitchFamily="49" charset="-122"/>
                <a:ea typeface="FangSong" panose="02010609060101010101" pitchFamily="49" charset="-122"/>
              </a:rPr>
              <a:t>。其中，前 </a:t>
            </a:r>
            <a:r>
              <a:rPr lang="en-US" altLang="zh-CN" b="0" i="0" u="none" strike="noStrike" dirty="0">
                <a:solidFill>
                  <a:srgbClr val="0D0D0D"/>
                </a:solidFill>
                <a:effectLst/>
                <a:latin typeface="FangSong" panose="02010609060101010101" pitchFamily="49" charset="-122"/>
                <a:ea typeface="FangSong" panose="02010609060101010101" pitchFamily="49" charset="-122"/>
              </a:rPr>
              <a:t>50 </a:t>
            </a:r>
            <a:r>
              <a:rPr lang="zh-CN" altLang="en-US" b="0" i="0" u="none" strike="noStrike" dirty="0">
                <a:solidFill>
                  <a:srgbClr val="0D0D0D"/>
                </a:solidFill>
                <a:effectLst/>
                <a:latin typeface="FangSong" panose="02010609060101010101" pitchFamily="49" charset="-122"/>
                <a:ea typeface="FangSong" panose="02010609060101010101" pitchFamily="49" charset="-122"/>
              </a:rPr>
              <a:t>个样本代表一种鸢尾花类别（</a:t>
            </a:r>
            <a:r>
              <a:rPr lang="en" altLang="zh-CN" b="0" i="0" u="none" strike="noStrike" dirty="0">
                <a:solidFill>
                  <a:srgbClr val="0D0D0D"/>
                </a:solidFill>
                <a:effectLst/>
                <a:latin typeface="FangSong" panose="02010609060101010101" pitchFamily="49" charset="-122"/>
                <a:ea typeface="FangSong" panose="02010609060101010101" pitchFamily="49" charset="-122"/>
              </a:rPr>
              <a:t>label=0</a:t>
            </a:r>
            <a:r>
              <a:rPr lang="zh-CN" altLang="en" b="0" i="0" u="none" strike="noStrike" dirty="0">
                <a:solidFill>
                  <a:srgbClr val="0D0D0D"/>
                </a:solidFill>
                <a:effectLst/>
                <a:latin typeface="FangSong" panose="02010609060101010101" pitchFamily="49" charset="-122"/>
                <a:ea typeface="FangSong" panose="02010609060101010101" pitchFamily="49" charset="-122"/>
              </a:rPr>
              <a:t>），</a:t>
            </a:r>
            <a:r>
              <a:rPr lang="zh-CN" altLang="en-US" b="0" i="0" u="none" strike="noStrike" dirty="0">
                <a:solidFill>
                  <a:srgbClr val="0D0D0D"/>
                </a:solidFill>
                <a:effectLst/>
                <a:latin typeface="FangSong" panose="02010609060101010101" pitchFamily="49" charset="-122"/>
                <a:ea typeface="FangSong" panose="02010609060101010101" pitchFamily="49" charset="-122"/>
              </a:rPr>
              <a:t>后 </a:t>
            </a:r>
            <a:r>
              <a:rPr lang="en-US" altLang="zh-CN" b="0" i="0" u="none" strike="noStrike" dirty="0">
                <a:solidFill>
                  <a:srgbClr val="0D0D0D"/>
                </a:solidFill>
                <a:effectLst/>
                <a:latin typeface="FangSong" panose="02010609060101010101" pitchFamily="49" charset="-122"/>
                <a:ea typeface="FangSong" panose="02010609060101010101" pitchFamily="49" charset="-122"/>
              </a:rPr>
              <a:t>50 </a:t>
            </a:r>
            <a:r>
              <a:rPr lang="zh-CN" altLang="en-US" b="0" i="0" u="none" strike="noStrike" dirty="0">
                <a:solidFill>
                  <a:srgbClr val="0D0D0D"/>
                </a:solidFill>
                <a:effectLst/>
                <a:latin typeface="FangSong" panose="02010609060101010101" pitchFamily="49" charset="-122"/>
                <a:ea typeface="FangSong" panose="02010609060101010101" pitchFamily="49" charset="-122"/>
              </a:rPr>
              <a:t>个样本代表另一种鸢尾花类别（</a:t>
            </a:r>
            <a:r>
              <a:rPr lang="en" altLang="zh-CN" b="0" i="0" u="none" strike="noStrike" dirty="0">
                <a:solidFill>
                  <a:srgbClr val="0D0D0D"/>
                </a:solidFill>
                <a:effectLst/>
                <a:latin typeface="FangSong" panose="02010609060101010101" pitchFamily="49" charset="-122"/>
                <a:ea typeface="FangSong" panose="02010609060101010101" pitchFamily="49" charset="-122"/>
              </a:rPr>
              <a:t>label=1</a:t>
            </a:r>
            <a:r>
              <a:rPr lang="zh-CN" altLang="en" b="0" i="0" u="none" strike="noStrike" dirty="0">
                <a:solidFill>
                  <a:srgbClr val="0D0D0D"/>
                </a:solidFill>
                <a:effectLst/>
                <a:latin typeface="FangSong" panose="02010609060101010101" pitchFamily="49" charset="-122"/>
                <a:ea typeface="FangSong" panose="02010609060101010101" pitchFamily="49" charset="-122"/>
              </a:rPr>
              <a:t>）。</a:t>
            </a:r>
          </a:p>
          <a:p>
            <a:pPr algn="l"/>
            <a:r>
              <a:rPr lang="en-US" altLang="zh-CN" b="0" i="0" u="none" strike="noStrike" dirty="0">
                <a:solidFill>
                  <a:srgbClr val="0D0D0D"/>
                </a:solidFill>
                <a:effectLst/>
                <a:latin typeface="FangSong" panose="02010609060101010101" pitchFamily="49" charset="-122"/>
                <a:ea typeface="FangSong" panose="02010609060101010101" pitchFamily="49" charset="-122"/>
              </a:rPr>
              <a:t>	</a:t>
            </a:r>
            <a:r>
              <a:rPr lang="zh-CN" altLang="en-US" b="0" i="0" u="none" strike="noStrike" dirty="0">
                <a:solidFill>
                  <a:srgbClr val="0D0D0D"/>
                </a:solidFill>
                <a:effectLst/>
                <a:latin typeface="FangSong" panose="02010609060101010101" pitchFamily="49" charset="-122"/>
                <a:ea typeface="FangSong" panose="02010609060101010101" pitchFamily="49" charset="-122"/>
              </a:rPr>
              <a:t>通过 </a:t>
            </a:r>
            <a:r>
              <a:rPr lang="en" altLang="zh-CN" b="0" i="0" u="none" strike="noStrike" dirty="0" err="1">
                <a:solidFill>
                  <a:srgbClr val="0D0D0D"/>
                </a:solidFill>
                <a:effectLst/>
                <a:latin typeface="FangSong" panose="02010609060101010101" pitchFamily="49" charset="-122"/>
                <a:ea typeface="FangSong" panose="02010609060101010101" pitchFamily="49" charset="-122"/>
              </a:rPr>
              <a:t>plt.scatter</a:t>
            </a:r>
            <a:r>
              <a:rPr lang="en" altLang="zh-CN" b="0" i="0" u="none" strike="noStrike" dirty="0">
                <a:solidFill>
                  <a:srgbClr val="0D0D0D"/>
                </a:solidFill>
                <a:effectLst/>
                <a:latin typeface="FangSong" panose="02010609060101010101" pitchFamily="49" charset="-122"/>
                <a:ea typeface="FangSong" panose="02010609060101010101" pitchFamily="49" charset="-122"/>
              </a:rPr>
              <a:t> </a:t>
            </a:r>
            <a:r>
              <a:rPr lang="zh-CN" altLang="en-US" b="0" i="0" u="none" strike="noStrike" dirty="0">
                <a:solidFill>
                  <a:srgbClr val="0D0D0D"/>
                </a:solidFill>
                <a:effectLst/>
                <a:latin typeface="FangSong" panose="02010609060101010101" pitchFamily="49" charset="-122"/>
                <a:ea typeface="FangSong" panose="02010609060101010101" pitchFamily="49" charset="-122"/>
              </a:rPr>
              <a:t>函数，分别绘制了两种类别的散点图，设置了每种类别对应的标签（</a:t>
            </a:r>
            <a:r>
              <a:rPr lang="en" altLang="zh-CN" b="0" i="0" u="none" strike="noStrike" dirty="0">
                <a:solidFill>
                  <a:srgbClr val="0D0D0D"/>
                </a:solidFill>
                <a:effectLst/>
                <a:latin typeface="FangSong" panose="02010609060101010101" pitchFamily="49" charset="-122"/>
                <a:ea typeface="FangSong" panose="02010609060101010101" pitchFamily="49" charset="-122"/>
              </a:rPr>
              <a:t>label='0' </a:t>
            </a:r>
            <a:r>
              <a:rPr lang="zh-CN" altLang="en-US" b="0" i="0" u="none" strike="noStrike" dirty="0">
                <a:solidFill>
                  <a:srgbClr val="0D0D0D"/>
                </a:solidFill>
                <a:effectLst/>
                <a:latin typeface="FangSong" panose="02010609060101010101" pitchFamily="49" charset="-122"/>
                <a:ea typeface="FangSong" panose="02010609060101010101" pitchFamily="49" charset="-122"/>
              </a:rPr>
              <a:t>和 </a:t>
            </a:r>
            <a:r>
              <a:rPr lang="en" altLang="zh-CN" b="0" i="0" u="none" strike="noStrike" dirty="0">
                <a:solidFill>
                  <a:srgbClr val="0D0D0D"/>
                </a:solidFill>
                <a:effectLst/>
                <a:latin typeface="FangSong" panose="02010609060101010101" pitchFamily="49" charset="-122"/>
                <a:ea typeface="FangSong" panose="02010609060101010101" pitchFamily="49" charset="-122"/>
              </a:rPr>
              <a:t>label='1'</a:t>
            </a:r>
            <a:r>
              <a:rPr lang="zh-CN" altLang="en" b="0" i="0" u="none" strike="noStrike" dirty="0">
                <a:solidFill>
                  <a:srgbClr val="0D0D0D"/>
                </a:solidFill>
                <a:effectLst/>
                <a:latin typeface="FangSong" panose="02010609060101010101" pitchFamily="49" charset="-122"/>
                <a:ea typeface="FangSong" panose="02010609060101010101" pitchFamily="49" charset="-122"/>
              </a:rPr>
              <a:t>），</a:t>
            </a:r>
            <a:r>
              <a:rPr lang="zh-CN" altLang="en-US" b="0" i="0" u="none" strike="noStrike" dirty="0">
                <a:solidFill>
                  <a:srgbClr val="0D0D0D"/>
                </a:solidFill>
                <a:effectLst/>
                <a:latin typeface="FangSong" panose="02010609060101010101" pitchFamily="49" charset="-122"/>
                <a:ea typeface="FangSong" panose="02010609060101010101" pitchFamily="49" charset="-122"/>
              </a:rPr>
              <a:t>并通过 </a:t>
            </a:r>
            <a:r>
              <a:rPr lang="en" altLang="zh-CN" b="0" i="0" u="none" strike="noStrike" dirty="0" err="1">
                <a:solidFill>
                  <a:srgbClr val="0D0D0D"/>
                </a:solidFill>
                <a:effectLst/>
                <a:latin typeface="FangSong" panose="02010609060101010101" pitchFamily="49" charset="-122"/>
                <a:ea typeface="FangSong" panose="02010609060101010101" pitchFamily="49" charset="-122"/>
              </a:rPr>
              <a:t>plt.legend</a:t>
            </a:r>
            <a:r>
              <a:rPr lang="en" altLang="zh-CN" b="0" i="0" u="none" strike="noStrike" dirty="0">
                <a:solidFill>
                  <a:srgbClr val="0D0D0D"/>
                </a:solidFill>
                <a:effectLst/>
                <a:latin typeface="FangSong" panose="02010609060101010101" pitchFamily="49" charset="-122"/>
                <a:ea typeface="FangSong" panose="02010609060101010101" pitchFamily="49" charset="-122"/>
              </a:rPr>
              <a:t>() </a:t>
            </a:r>
            <a:r>
              <a:rPr lang="zh-CN" altLang="en-US" b="0" i="0" u="none" strike="noStrike" dirty="0">
                <a:solidFill>
                  <a:srgbClr val="0D0D0D"/>
                </a:solidFill>
                <a:effectLst/>
                <a:latin typeface="FangSong" panose="02010609060101010101" pitchFamily="49" charset="-122"/>
                <a:ea typeface="FangSong" panose="02010609060101010101" pitchFamily="49" charset="-122"/>
              </a:rPr>
              <a:t>函数添加了图例，以便区分不同类别。</a:t>
            </a:r>
            <a:r>
              <a:rPr lang="en" altLang="zh-CN" b="0" i="0" u="none" strike="noStrike" dirty="0" err="1">
                <a:solidFill>
                  <a:srgbClr val="0D0D0D"/>
                </a:solidFill>
                <a:effectLst/>
                <a:latin typeface="FangSong" panose="02010609060101010101" pitchFamily="49" charset="-122"/>
                <a:ea typeface="FangSong" panose="02010609060101010101" pitchFamily="49" charset="-122"/>
              </a:rPr>
              <a:t>xlabel</a:t>
            </a:r>
            <a:r>
              <a:rPr lang="en" altLang="zh-CN" b="0" i="0" u="none" strike="noStrike" dirty="0">
                <a:solidFill>
                  <a:srgbClr val="0D0D0D"/>
                </a:solidFill>
                <a:effectLst/>
                <a:latin typeface="FangSong" panose="02010609060101010101" pitchFamily="49" charset="-122"/>
                <a:ea typeface="FangSong" panose="02010609060101010101" pitchFamily="49" charset="-122"/>
              </a:rPr>
              <a:t> </a:t>
            </a:r>
            <a:r>
              <a:rPr lang="zh-CN" altLang="en-US" b="0" i="0" u="none" strike="noStrike" dirty="0">
                <a:solidFill>
                  <a:srgbClr val="0D0D0D"/>
                </a:solidFill>
                <a:effectLst/>
                <a:latin typeface="FangSong" panose="02010609060101010101" pitchFamily="49" charset="-122"/>
                <a:ea typeface="FangSong" panose="02010609060101010101" pitchFamily="49" charset="-122"/>
              </a:rPr>
              <a:t>和 </a:t>
            </a:r>
            <a:r>
              <a:rPr lang="en" altLang="zh-CN" b="0" i="0" u="none" strike="noStrike" dirty="0" err="1">
                <a:solidFill>
                  <a:srgbClr val="0D0D0D"/>
                </a:solidFill>
                <a:effectLst/>
                <a:latin typeface="FangSong" panose="02010609060101010101" pitchFamily="49" charset="-122"/>
                <a:ea typeface="FangSong" panose="02010609060101010101" pitchFamily="49" charset="-122"/>
              </a:rPr>
              <a:t>ylabel</a:t>
            </a:r>
            <a:r>
              <a:rPr lang="en" altLang="zh-CN" b="0" i="0" u="none" strike="noStrike" dirty="0">
                <a:solidFill>
                  <a:srgbClr val="0D0D0D"/>
                </a:solidFill>
                <a:effectLst/>
                <a:latin typeface="FangSong" panose="02010609060101010101" pitchFamily="49" charset="-122"/>
                <a:ea typeface="FangSong" panose="02010609060101010101" pitchFamily="49" charset="-122"/>
              </a:rPr>
              <a:t> </a:t>
            </a:r>
            <a:r>
              <a:rPr lang="zh-CN" altLang="en-US" b="0" i="0" u="none" strike="noStrike" dirty="0">
                <a:solidFill>
                  <a:srgbClr val="0D0D0D"/>
                </a:solidFill>
                <a:effectLst/>
                <a:latin typeface="FangSong" panose="02010609060101010101" pitchFamily="49" charset="-122"/>
                <a:ea typeface="FangSong" panose="02010609060101010101" pitchFamily="49" charset="-122"/>
              </a:rPr>
              <a:t>函数分别设置了 </a:t>
            </a:r>
            <a:r>
              <a:rPr lang="en" altLang="zh-CN" b="0" i="0" u="none" strike="noStrike" dirty="0">
                <a:solidFill>
                  <a:srgbClr val="0D0D0D"/>
                </a:solidFill>
                <a:effectLst/>
                <a:latin typeface="FangSong" panose="02010609060101010101" pitchFamily="49" charset="-122"/>
                <a:ea typeface="FangSong" panose="02010609060101010101" pitchFamily="49" charset="-122"/>
              </a:rPr>
              <a:t>x </a:t>
            </a:r>
            <a:r>
              <a:rPr lang="zh-CN" altLang="en-US" b="0" i="0" u="none" strike="noStrike" dirty="0">
                <a:solidFill>
                  <a:srgbClr val="0D0D0D"/>
                </a:solidFill>
                <a:effectLst/>
                <a:latin typeface="FangSong" panose="02010609060101010101" pitchFamily="49" charset="-122"/>
                <a:ea typeface="FangSong" panose="02010609060101010101" pitchFamily="49" charset="-122"/>
              </a:rPr>
              <a:t>轴和 </a:t>
            </a:r>
            <a:r>
              <a:rPr lang="en" altLang="zh-CN" b="0" i="0" u="none" strike="noStrike" dirty="0">
                <a:solidFill>
                  <a:srgbClr val="0D0D0D"/>
                </a:solidFill>
                <a:effectLst/>
                <a:latin typeface="FangSong" panose="02010609060101010101" pitchFamily="49" charset="-122"/>
                <a:ea typeface="FangSong" panose="02010609060101010101" pitchFamily="49" charset="-122"/>
              </a:rPr>
              <a:t>y </a:t>
            </a:r>
            <a:r>
              <a:rPr lang="zh-CN" altLang="en-US" b="0" i="0" u="none" strike="noStrike" dirty="0">
                <a:solidFill>
                  <a:srgbClr val="0D0D0D"/>
                </a:solidFill>
                <a:effectLst/>
                <a:latin typeface="FangSong" panose="02010609060101010101" pitchFamily="49" charset="-122"/>
                <a:ea typeface="FangSong" panose="02010609060101010101" pitchFamily="49" charset="-122"/>
              </a:rPr>
              <a:t>轴的标签。</a:t>
            </a:r>
          </a:p>
          <a:p>
            <a:endParaRPr kumimoji="1" lang="zh-CN" altLang="en-US" dirty="0"/>
          </a:p>
        </p:txBody>
      </p:sp>
    </p:spTree>
    <p:extLst>
      <p:ext uri="{BB962C8B-B14F-4D97-AF65-F5344CB8AC3E}">
        <p14:creationId xmlns:p14="http://schemas.microsoft.com/office/powerpoint/2010/main" val="348536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heckerboard(across)">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080"/>
                                        </p:tgtEl>
                                        <p:attrNameLst>
                                          <p:attrName>style.visibility</p:attrName>
                                        </p:attrNameLst>
                                      </p:cBhvr>
                                      <p:to>
                                        <p:strVal val="visible"/>
                                      </p:to>
                                    </p:set>
                                    <p:animEffect transition="in" filter="dissolve">
                                      <p:cBhvr>
                                        <p:cTn id="22" dur="500"/>
                                        <p:tgtEl>
                                          <p:spTgt spid="3080"/>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anim calcmode="lin" valueType="num">
                                      <p:cBhvr additive="base">
                                        <p:cTn id="2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animEffect transition="in" filter="dissolve">
                                      <p:cBhvr>
                                        <p:cTn id="33" dur="500"/>
                                        <p:tgtEl>
                                          <p:spTgt spid="11">
                                            <p:txEl>
                                              <p:pRg st="0" end="0"/>
                                            </p:txEl>
                                          </p:spTgt>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1">
                                            <p:txEl>
                                              <p:pRg st="1" end="1"/>
                                            </p:txEl>
                                          </p:spTgt>
                                        </p:tgtEl>
                                        <p:attrNameLst>
                                          <p:attrName>style.visibility</p:attrName>
                                        </p:attrNameLst>
                                      </p:cBhvr>
                                      <p:to>
                                        <p:strVal val="visible"/>
                                      </p:to>
                                    </p:set>
                                    <p:animEffect transition="in" filter="dissolve">
                                      <p:cBhvr>
                                        <p:cTn id="36" dur="500"/>
                                        <p:tgtEl>
                                          <p:spTgt spid="1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5659E02-2772-A556-9912-6BD0A8DE4FAE}"/>
              </a:ext>
            </a:extLst>
          </p:cNvPr>
          <p:cNvSpPr txBox="1"/>
          <p:nvPr/>
        </p:nvSpPr>
        <p:spPr>
          <a:xfrm>
            <a:off x="542261" y="393404"/>
            <a:ext cx="3317358" cy="369332"/>
          </a:xfrm>
          <a:prstGeom prst="rect">
            <a:avLst/>
          </a:prstGeom>
          <a:noFill/>
        </p:spPr>
        <p:txBody>
          <a:bodyPr wrap="square" rtlCol="0">
            <a:spAutoFit/>
          </a:bodyPr>
          <a:lstStyle/>
          <a:p>
            <a:r>
              <a:rPr kumimoji="1" lang="zh-CN" altLang="en-US" dirty="0">
                <a:highlight>
                  <a:srgbClr val="FFFF00"/>
                </a:highlight>
                <a:latin typeface="KaiTi" panose="02010609060101010101" pitchFamily="49" charset="-122"/>
                <a:ea typeface="KaiTi" panose="02010609060101010101" pitchFamily="49" charset="-122"/>
              </a:rPr>
              <a:t>提取数据准备训练：</a:t>
            </a:r>
          </a:p>
        </p:txBody>
      </p:sp>
      <p:pic>
        <p:nvPicPr>
          <p:cNvPr id="4098" name="Picture 2">
            <a:extLst>
              <a:ext uri="{FF2B5EF4-FFF2-40B4-BE49-F238E27FC236}">
                <a16:creationId xmlns:a16="http://schemas.microsoft.com/office/drawing/2014/main" id="{6FF69832-2958-C8B3-3D91-80B0970F59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261" y="1085150"/>
            <a:ext cx="6096000" cy="1162844"/>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B3643756-FFF4-0BF4-1C78-72F2AAC22030}"/>
              </a:ext>
            </a:extLst>
          </p:cNvPr>
          <p:cNvSpPr txBox="1"/>
          <p:nvPr/>
        </p:nvSpPr>
        <p:spPr>
          <a:xfrm>
            <a:off x="1177556" y="2915174"/>
            <a:ext cx="9603858" cy="2585323"/>
          </a:xfrm>
          <a:prstGeom prst="rect">
            <a:avLst/>
          </a:prstGeom>
          <a:noFill/>
        </p:spPr>
        <p:txBody>
          <a:bodyPr wrap="square">
            <a:spAutoFit/>
          </a:bodyPr>
          <a:lstStyle/>
          <a:p>
            <a:pPr algn="l"/>
            <a:r>
              <a:rPr lang="en-US" altLang="zh-CN" b="0" i="0" u="none" strike="noStrike" dirty="0">
                <a:solidFill>
                  <a:srgbClr val="0D0D0D"/>
                </a:solidFill>
                <a:effectLst/>
                <a:latin typeface="FangSong" panose="02010609060101010101" pitchFamily="49" charset="-122"/>
                <a:ea typeface="FangSong" panose="02010609060101010101" pitchFamily="49" charset="-122"/>
              </a:rPr>
              <a:t>	</a:t>
            </a:r>
            <a:r>
              <a:rPr lang="zh-CN" altLang="en-US" b="0" i="0" u="none" strike="noStrike" dirty="0">
                <a:solidFill>
                  <a:srgbClr val="0D0D0D"/>
                </a:solidFill>
                <a:effectLst/>
                <a:latin typeface="FangSong" panose="02010609060101010101" pitchFamily="49" charset="-122"/>
                <a:ea typeface="FangSong" panose="02010609060101010101" pitchFamily="49" charset="-122"/>
              </a:rPr>
              <a:t>这段代码将数据集的前</a:t>
            </a:r>
            <a:r>
              <a:rPr lang="en-US" altLang="zh-CN" b="0" i="0" u="none" strike="noStrike" dirty="0">
                <a:solidFill>
                  <a:srgbClr val="0D0D0D"/>
                </a:solidFill>
                <a:effectLst/>
                <a:latin typeface="FangSong" panose="02010609060101010101" pitchFamily="49" charset="-122"/>
                <a:ea typeface="FangSong" panose="02010609060101010101" pitchFamily="49" charset="-122"/>
              </a:rPr>
              <a:t>100</a:t>
            </a:r>
            <a:r>
              <a:rPr lang="zh-CN" altLang="en-US" b="0" i="0" u="none" strike="noStrike" dirty="0">
                <a:solidFill>
                  <a:srgbClr val="0D0D0D"/>
                </a:solidFill>
                <a:effectLst/>
                <a:latin typeface="FangSong" panose="02010609060101010101" pitchFamily="49" charset="-122"/>
                <a:ea typeface="FangSong" panose="02010609060101010101" pitchFamily="49" charset="-122"/>
              </a:rPr>
              <a:t>个样本的</a:t>
            </a:r>
            <a:r>
              <a:rPr lang="zh-CN" altLang="en-US" b="0" i="0" u="none" strike="noStrike" dirty="0">
                <a:solidFill>
                  <a:srgbClr val="0D0D0D"/>
                </a:solidFill>
                <a:effectLst/>
                <a:highlight>
                  <a:srgbClr val="FFFF00"/>
                </a:highlight>
                <a:latin typeface="FangSong" panose="02010609060101010101" pitchFamily="49" charset="-122"/>
                <a:ea typeface="FangSong" panose="02010609060101010101" pitchFamily="49" charset="-122"/>
              </a:rPr>
              <a:t>前两列</a:t>
            </a:r>
            <a:r>
              <a:rPr lang="zh-CN" altLang="en-US" b="0" i="0" u="none" strike="noStrike" dirty="0">
                <a:solidFill>
                  <a:srgbClr val="0D0D0D"/>
                </a:solidFill>
                <a:effectLst/>
                <a:latin typeface="FangSong" panose="02010609060101010101" pitchFamily="49" charset="-122"/>
                <a:ea typeface="FangSong" panose="02010609060101010101" pitchFamily="49" charset="-122"/>
              </a:rPr>
              <a:t>（即特征：花萼长度和花萼宽度）</a:t>
            </a:r>
            <a:r>
              <a:rPr lang="zh-CN" altLang="en-US" b="0" i="0" u="none" strike="noStrike" dirty="0">
                <a:solidFill>
                  <a:srgbClr val="0D0D0D"/>
                </a:solidFill>
                <a:effectLst/>
                <a:highlight>
                  <a:srgbClr val="FFFF00"/>
                </a:highlight>
                <a:latin typeface="FangSong" panose="02010609060101010101" pitchFamily="49" charset="-122"/>
                <a:ea typeface="FangSong" panose="02010609060101010101" pitchFamily="49" charset="-122"/>
              </a:rPr>
              <a:t>提取出来</a:t>
            </a:r>
            <a:r>
              <a:rPr lang="zh-CN" altLang="en-US" b="0" i="0" u="none" strike="noStrike" dirty="0">
                <a:solidFill>
                  <a:srgbClr val="0D0D0D"/>
                </a:solidFill>
                <a:effectLst/>
                <a:latin typeface="FangSong" panose="02010609060101010101" pitchFamily="49" charset="-122"/>
                <a:ea typeface="FangSong" panose="02010609060101010101" pitchFamily="49" charset="-122"/>
              </a:rPr>
              <a:t>，以及</a:t>
            </a:r>
            <a:r>
              <a:rPr lang="zh-CN" altLang="en-US" b="0" i="0" u="none" strike="noStrike" dirty="0">
                <a:solidFill>
                  <a:srgbClr val="0D0D0D"/>
                </a:solidFill>
                <a:effectLst/>
                <a:highlight>
                  <a:srgbClr val="FFFF00"/>
                </a:highlight>
                <a:latin typeface="FangSong" panose="02010609060101010101" pitchFamily="49" charset="-122"/>
                <a:ea typeface="FangSong" panose="02010609060101010101" pitchFamily="49" charset="-122"/>
              </a:rPr>
              <a:t>最后一列</a:t>
            </a:r>
            <a:r>
              <a:rPr lang="zh-CN" altLang="en-US" b="0" i="0" u="none" strike="noStrike" dirty="0">
                <a:solidFill>
                  <a:srgbClr val="0D0D0D"/>
                </a:solidFill>
                <a:effectLst/>
                <a:latin typeface="FangSong" panose="02010609060101010101" pitchFamily="49" charset="-122"/>
                <a:ea typeface="FangSong" panose="02010609060101010101" pitchFamily="49" charset="-122"/>
              </a:rPr>
              <a:t>（即类别标签），然后将其转换为</a:t>
            </a:r>
            <a:r>
              <a:rPr lang="en" altLang="zh-CN" b="0" i="0" u="none" strike="noStrike" dirty="0">
                <a:solidFill>
                  <a:srgbClr val="0D0D0D"/>
                </a:solidFill>
                <a:effectLst/>
                <a:latin typeface="FangSong" panose="02010609060101010101" pitchFamily="49" charset="-122"/>
                <a:ea typeface="FangSong" panose="02010609060101010101" pitchFamily="49" charset="-122"/>
              </a:rPr>
              <a:t>NumPy</a:t>
            </a:r>
            <a:r>
              <a:rPr lang="zh-CN" altLang="en-US" b="0" i="0" u="none" strike="noStrike" dirty="0">
                <a:solidFill>
                  <a:srgbClr val="0D0D0D"/>
                </a:solidFill>
                <a:effectLst/>
                <a:latin typeface="FangSong" panose="02010609060101010101" pitchFamily="49" charset="-122"/>
                <a:ea typeface="FangSong" panose="02010609060101010101" pitchFamily="49" charset="-122"/>
              </a:rPr>
              <a:t>数组。</a:t>
            </a:r>
            <a:endParaRPr lang="en-US" altLang="zh-CN" b="0" i="0" u="none" strike="noStrike" dirty="0">
              <a:solidFill>
                <a:srgbClr val="0D0D0D"/>
              </a:solidFill>
              <a:effectLst/>
              <a:latin typeface="FangSong" panose="02010609060101010101" pitchFamily="49" charset="-122"/>
              <a:ea typeface="FangSong" panose="02010609060101010101" pitchFamily="49" charset="-122"/>
            </a:endParaRPr>
          </a:p>
          <a:p>
            <a:pPr algn="l"/>
            <a:endParaRPr lang="en-US" altLang="zh-CN" dirty="0">
              <a:solidFill>
                <a:srgbClr val="0D0D0D"/>
              </a:solidFill>
              <a:latin typeface="FangSong" panose="02010609060101010101" pitchFamily="49" charset="-122"/>
              <a:ea typeface="FangSong" panose="02010609060101010101" pitchFamily="49" charset="-122"/>
            </a:endParaRPr>
          </a:p>
          <a:p>
            <a:pPr algn="l"/>
            <a:endParaRPr lang="zh-CN" altLang="en-US" b="0" i="0" u="none" strike="noStrike" dirty="0">
              <a:solidFill>
                <a:srgbClr val="0D0D0D"/>
              </a:solidFill>
              <a:effectLst/>
              <a:latin typeface="FangSong" panose="02010609060101010101" pitchFamily="49" charset="-122"/>
              <a:ea typeface="FangSong" panose="02010609060101010101" pitchFamily="49" charset="-122"/>
            </a:endParaRPr>
          </a:p>
          <a:p>
            <a:pPr algn="l"/>
            <a:r>
              <a:rPr lang="en-US" altLang="zh-CN" b="0" i="0" u="none" strike="noStrike" dirty="0">
                <a:solidFill>
                  <a:srgbClr val="0D0D0D"/>
                </a:solidFill>
                <a:effectLst/>
                <a:latin typeface="FangSong" panose="02010609060101010101" pitchFamily="49" charset="-122"/>
                <a:ea typeface="FangSong" panose="02010609060101010101" pitchFamily="49" charset="-122"/>
              </a:rPr>
              <a:t>	</a:t>
            </a:r>
            <a:r>
              <a:rPr lang="zh-CN" altLang="en-US" b="0" i="0" u="none" strike="noStrike" dirty="0">
                <a:solidFill>
                  <a:srgbClr val="0D0D0D"/>
                </a:solidFill>
                <a:effectLst/>
                <a:latin typeface="FangSong" panose="02010609060101010101" pitchFamily="49" charset="-122"/>
                <a:ea typeface="FangSong" panose="02010609060101010101" pitchFamily="49" charset="-122"/>
              </a:rPr>
              <a:t>接下来，使用</a:t>
            </a:r>
            <a:r>
              <a:rPr lang="en" altLang="zh-CN" b="0" i="0" u="none" strike="noStrike" dirty="0" err="1">
                <a:solidFill>
                  <a:srgbClr val="0D0D0D"/>
                </a:solidFill>
                <a:effectLst/>
                <a:latin typeface="FangSong" panose="02010609060101010101" pitchFamily="49" charset="-122"/>
                <a:ea typeface="FangSong" panose="02010609060101010101" pitchFamily="49" charset="-122"/>
              </a:rPr>
              <a:t>train_test_split</a:t>
            </a:r>
            <a:r>
              <a:rPr lang="zh-CN" altLang="en-US" b="0" i="0" u="none" strike="noStrike" dirty="0">
                <a:solidFill>
                  <a:srgbClr val="0D0D0D"/>
                </a:solidFill>
                <a:effectLst/>
                <a:latin typeface="FangSong" panose="02010609060101010101" pitchFamily="49" charset="-122"/>
                <a:ea typeface="FangSong" panose="02010609060101010101" pitchFamily="49" charset="-122"/>
              </a:rPr>
              <a:t>函数</a:t>
            </a:r>
            <a:r>
              <a:rPr lang="zh-CN" altLang="en-US" b="0" i="0" u="none" strike="noStrike" dirty="0">
                <a:solidFill>
                  <a:srgbClr val="FF0000"/>
                </a:solidFill>
                <a:effectLst/>
                <a:latin typeface="FangSong" panose="02010609060101010101" pitchFamily="49" charset="-122"/>
                <a:ea typeface="FangSong" panose="02010609060101010101" pitchFamily="49" charset="-122"/>
              </a:rPr>
              <a:t>将数据集划分为训练集（</a:t>
            </a:r>
            <a:r>
              <a:rPr lang="en-US" altLang="zh-CN" b="0" i="0" u="none" strike="noStrike" dirty="0">
                <a:solidFill>
                  <a:srgbClr val="FF0000"/>
                </a:solidFill>
                <a:effectLst/>
                <a:latin typeface="FangSong" panose="02010609060101010101" pitchFamily="49" charset="-122"/>
                <a:ea typeface="FangSong" panose="02010609060101010101" pitchFamily="49" charset="-122"/>
              </a:rPr>
              <a:t>80%</a:t>
            </a:r>
            <a:r>
              <a:rPr lang="zh-CN" altLang="en-US" b="0" i="0" u="none" strike="noStrike" dirty="0">
                <a:solidFill>
                  <a:srgbClr val="FF0000"/>
                </a:solidFill>
                <a:effectLst/>
                <a:latin typeface="FangSong" panose="02010609060101010101" pitchFamily="49" charset="-122"/>
                <a:ea typeface="FangSong" panose="02010609060101010101" pitchFamily="49" charset="-122"/>
              </a:rPr>
              <a:t>）和测试集（</a:t>
            </a:r>
            <a:r>
              <a:rPr lang="en-US" altLang="zh-CN" b="0" i="0" u="none" strike="noStrike" dirty="0">
                <a:solidFill>
                  <a:srgbClr val="FF0000"/>
                </a:solidFill>
                <a:effectLst/>
                <a:latin typeface="FangSong" panose="02010609060101010101" pitchFamily="49" charset="-122"/>
                <a:ea typeface="FangSong" panose="02010609060101010101" pitchFamily="49" charset="-122"/>
              </a:rPr>
              <a:t>20%</a:t>
            </a:r>
            <a:r>
              <a:rPr lang="zh-CN" altLang="en-US" b="0" i="0" u="none" strike="noStrike" dirty="0">
                <a:solidFill>
                  <a:srgbClr val="0D0D0D"/>
                </a:solidFill>
                <a:effectLst/>
                <a:latin typeface="FangSong" panose="02010609060101010101" pitchFamily="49" charset="-122"/>
                <a:ea typeface="FangSong" panose="02010609060101010101" pitchFamily="49" charset="-122"/>
              </a:rPr>
              <a:t>），其中</a:t>
            </a:r>
            <a:r>
              <a:rPr lang="en" altLang="zh-CN" b="0" i="0" u="none" strike="noStrike" dirty="0" err="1">
                <a:solidFill>
                  <a:srgbClr val="0D0D0D"/>
                </a:solidFill>
                <a:effectLst/>
                <a:latin typeface="FangSong" panose="02010609060101010101" pitchFamily="49" charset="-122"/>
                <a:ea typeface="FangSong" panose="02010609060101010101" pitchFamily="49" charset="-122"/>
              </a:rPr>
              <a:t>X_train</a:t>
            </a:r>
            <a:r>
              <a:rPr lang="zh-CN" altLang="en-US" b="0" i="0" u="none" strike="noStrike" dirty="0">
                <a:solidFill>
                  <a:srgbClr val="0D0D0D"/>
                </a:solidFill>
                <a:effectLst/>
                <a:latin typeface="FangSong" panose="02010609060101010101" pitchFamily="49" charset="-122"/>
                <a:ea typeface="FangSong" panose="02010609060101010101" pitchFamily="49" charset="-122"/>
              </a:rPr>
              <a:t>和</a:t>
            </a:r>
            <a:r>
              <a:rPr lang="en" altLang="zh-CN" b="0" i="0" u="none" strike="noStrike" dirty="0" err="1">
                <a:solidFill>
                  <a:srgbClr val="0D0D0D"/>
                </a:solidFill>
                <a:effectLst/>
                <a:latin typeface="FangSong" panose="02010609060101010101" pitchFamily="49" charset="-122"/>
                <a:ea typeface="FangSong" panose="02010609060101010101" pitchFamily="49" charset="-122"/>
              </a:rPr>
              <a:t>y_train</a:t>
            </a:r>
            <a:r>
              <a:rPr lang="zh-CN" altLang="en-US" b="0" i="0" u="none" strike="noStrike" dirty="0">
                <a:solidFill>
                  <a:srgbClr val="0D0D0D"/>
                </a:solidFill>
                <a:effectLst/>
                <a:latin typeface="FangSong" panose="02010609060101010101" pitchFamily="49" charset="-122"/>
                <a:ea typeface="FangSong" panose="02010609060101010101" pitchFamily="49" charset="-122"/>
              </a:rPr>
              <a:t>是训练集的特征和标签，</a:t>
            </a:r>
            <a:r>
              <a:rPr lang="en" altLang="zh-CN" b="0" i="0" u="none" strike="noStrike" dirty="0" err="1">
                <a:solidFill>
                  <a:srgbClr val="0D0D0D"/>
                </a:solidFill>
                <a:effectLst/>
                <a:latin typeface="FangSong" panose="02010609060101010101" pitchFamily="49" charset="-122"/>
                <a:ea typeface="FangSong" panose="02010609060101010101" pitchFamily="49" charset="-122"/>
              </a:rPr>
              <a:t>X_test</a:t>
            </a:r>
            <a:r>
              <a:rPr lang="zh-CN" altLang="en-US" b="0" i="0" u="none" strike="noStrike" dirty="0">
                <a:solidFill>
                  <a:srgbClr val="0D0D0D"/>
                </a:solidFill>
                <a:effectLst/>
                <a:latin typeface="FangSong" panose="02010609060101010101" pitchFamily="49" charset="-122"/>
                <a:ea typeface="FangSong" panose="02010609060101010101" pitchFamily="49" charset="-122"/>
              </a:rPr>
              <a:t>和</a:t>
            </a:r>
            <a:r>
              <a:rPr lang="en" altLang="zh-CN" b="0" i="0" u="none" strike="noStrike" dirty="0" err="1">
                <a:solidFill>
                  <a:srgbClr val="0D0D0D"/>
                </a:solidFill>
                <a:effectLst/>
                <a:latin typeface="FangSong" panose="02010609060101010101" pitchFamily="49" charset="-122"/>
                <a:ea typeface="FangSong" panose="02010609060101010101" pitchFamily="49" charset="-122"/>
              </a:rPr>
              <a:t>y_test</a:t>
            </a:r>
            <a:r>
              <a:rPr lang="zh-CN" altLang="en-US" b="0" i="0" u="none" strike="noStrike" dirty="0">
                <a:solidFill>
                  <a:srgbClr val="0D0D0D"/>
                </a:solidFill>
                <a:effectLst/>
                <a:latin typeface="FangSong" panose="02010609060101010101" pitchFamily="49" charset="-122"/>
                <a:ea typeface="FangSong" panose="02010609060101010101" pitchFamily="49" charset="-122"/>
              </a:rPr>
              <a:t>是测试集的特征和标签。</a:t>
            </a:r>
            <a:endParaRPr lang="en-US" altLang="zh-CN" b="0" i="0" u="none" strike="noStrike" dirty="0">
              <a:solidFill>
                <a:srgbClr val="0D0D0D"/>
              </a:solidFill>
              <a:effectLst/>
              <a:latin typeface="FangSong" panose="02010609060101010101" pitchFamily="49" charset="-122"/>
              <a:ea typeface="FangSong" panose="02010609060101010101" pitchFamily="49" charset="-122"/>
            </a:endParaRPr>
          </a:p>
          <a:p>
            <a:pPr algn="l"/>
            <a:endParaRPr lang="en-US" altLang="zh-CN" dirty="0">
              <a:solidFill>
                <a:srgbClr val="0D0D0D"/>
              </a:solidFill>
              <a:latin typeface="FangSong" panose="02010609060101010101" pitchFamily="49" charset="-122"/>
              <a:ea typeface="FangSong" panose="02010609060101010101" pitchFamily="49" charset="-122"/>
            </a:endParaRPr>
          </a:p>
          <a:p>
            <a:pPr algn="l"/>
            <a:endParaRPr lang="zh-CN" altLang="en-US" b="0" i="0" u="none" strike="noStrike" dirty="0">
              <a:solidFill>
                <a:srgbClr val="0D0D0D"/>
              </a:solidFill>
              <a:effectLst/>
              <a:latin typeface="FangSong" panose="02010609060101010101" pitchFamily="49" charset="-122"/>
              <a:ea typeface="FangSong" panose="02010609060101010101" pitchFamily="49" charset="-122"/>
            </a:endParaRPr>
          </a:p>
          <a:p>
            <a:pPr algn="l"/>
            <a:r>
              <a:rPr lang="en-US" altLang="zh-CN" b="0" i="0" u="none" strike="noStrike" dirty="0">
                <a:solidFill>
                  <a:srgbClr val="0D0D0D"/>
                </a:solidFill>
                <a:effectLst/>
                <a:latin typeface="FangSong" panose="02010609060101010101" pitchFamily="49" charset="-122"/>
                <a:ea typeface="FangSong" panose="02010609060101010101" pitchFamily="49" charset="-122"/>
              </a:rPr>
              <a:t>	</a:t>
            </a:r>
            <a:r>
              <a:rPr lang="zh-CN" altLang="en-US" b="0" i="0" u="none" strike="noStrike" dirty="0">
                <a:solidFill>
                  <a:srgbClr val="0D0D0D"/>
                </a:solidFill>
                <a:effectLst/>
                <a:latin typeface="FangSong" panose="02010609060101010101" pitchFamily="49" charset="-122"/>
                <a:ea typeface="FangSong" panose="02010609060101010101" pitchFamily="49" charset="-122"/>
              </a:rPr>
              <a:t>这个过程是为了准备数据，以便在接下来的模型训练和评估中使用。</a:t>
            </a:r>
          </a:p>
        </p:txBody>
      </p:sp>
    </p:spTree>
    <p:extLst>
      <p:ext uri="{BB962C8B-B14F-4D97-AF65-F5344CB8AC3E}">
        <p14:creationId xmlns:p14="http://schemas.microsoft.com/office/powerpoint/2010/main" val="384558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 calcmode="lin" valueType="num">
                                      <p:cBhvr additive="base">
                                        <p:cTn id="12" dur="500" fill="hold"/>
                                        <p:tgtEl>
                                          <p:spTgt spid="4098"/>
                                        </p:tgtEl>
                                        <p:attrNameLst>
                                          <p:attrName>ppt_x</p:attrName>
                                        </p:attrNameLst>
                                      </p:cBhvr>
                                      <p:tavLst>
                                        <p:tav tm="0">
                                          <p:val>
                                            <p:strVal val="#ppt_x"/>
                                          </p:val>
                                        </p:tav>
                                        <p:tav tm="100000">
                                          <p:val>
                                            <p:strVal val="#ppt_x"/>
                                          </p:val>
                                        </p:tav>
                                      </p:tavLst>
                                    </p:anim>
                                    <p:anim calcmode="lin" valueType="num">
                                      <p:cBhvr additive="base">
                                        <p:cTn id="13"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checkerboard(across)">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FB005F7-94BE-0477-43C5-9290A31F2955}"/>
              </a:ext>
            </a:extLst>
          </p:cNvPr>
          <p:cNvSpPr txBox="1"/>
          <p:nvPr/>
        </p:nvSpPr>
        <p:spPr>
          <a:xfrm>
            <a:off x="776177" y="457199"/>
            <a:ext cx="2668772" cy="369332"/>
          </a:xfrm>
          <a:prstGeom prst="rect">
            <a:avLst/>
          </a:prstGeom>
          <a:noFill/>
        </p:spPr>
        <p:txBody>
          <a:bodyPr wrap="square" rtlCol="0">
            <a:spAutoFit/>
          </a:bodyPr>
          <a:lstStyle/>
          <a:p>
            <a:r>
              <a:rPr kumimoji="1" lang="zh-CN" altLang="en-US" dirty="0">
                <a:highlight>
                  <a:srgbClr val="FFFF00"/>
                </a:highlight>
                <a:latin typeface="KaiTi" panose="02010609060101010101" pitchFamily="49" charset="-122"/>
                <a:ea typeface="KaiTi" panose="02010609060101010101" pitchFamily="49" charset="-122"/>
              </a:rPr>
              <a:t>定义</a:t>
            </a:r>
            <a:r>
              <a:rPr kumimoji="1" lang="en-US" altLang="zh-CN" dirty="0">
                <a:highlight>
                  <a:srgbClr val="FFFF00"/>
                </a:highlight>
                <a:latin typeface="KaiTi" panose="02010609060101010101" pitchFamily="49" charset="-122"/>
                <a:ea typeface="KaiTi" panose="02010609060101010101" pitchFamily="49" charset="-122"/>
              </a:rPr>
              <a:t>KNN</a:t>
            </a:r>
            <a:r>
              <a:rPr kumimoji="1" lang="zh-CN" altLang="en-US" dirty="0">
                <a:highlight>
                  <a:srgbClr val="FFFF00"/>
                </a:highlight>
                <a:latin typeface="KaiTi" panose="02010609060101010101" pitchFamily="49" charset="-122"/>
                <a:ea typeface="KaiTi" panose="02010609060101010101" pitchFamily="49" charset="-122"/>
              </a:rPr>
              <a:t>分类器：</a:t>
            </a:r>
          </a:p>
        </p:txBody>
      </p:sp>
      <p:pic>
        <p:nvPicPr>
          <p:cNvPr id="5122" name="Picture 2">
            <a:extLst>
              <a:ext uri="{FF2B5EF4-FFF2-40B4-BE49-F238E27FC236}">
                <a16:creationId xmlns:a16="http://schemas.microsoft.com/office/drawing/2014/main" id="{B2A4C08F-D2B3-CAA4-E5CA-6AF75B5A0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177" y="1031357"/>
            <a:ext cx="4228687" cy="5613991"/>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EDF5043F-A546-F231-647A-7668E1027900}"/>
              </a:ext>
            </a:extLst>
          </p:cNvPr>
          <p:cNvSpPr txBox="1"/>
          <p:nvPr/>
        </p:nvSpPr>
        <p:spPr>
          <a:xfrm>
            <a:off x="5228560" y="1031357"/>
            <a:ext cx="6963440" cy="5632311"/>
          </a:xfrm>
          <a:prstGeom prst="rect">
            <a:avLst/>
          </a:prstGeom>
          <a:noFill/>
        </p:spPr>
        <p:txBody>
          <a:bodyPr wrap="square">
            <a:spAutoFit/>
          </a:bodyPr>
          <a:lstStyle/>
          <a:p>
            <a:pPr algn="l"/>
            <a:r>
              <a:rPr lang="en-US" altLang="zh-CN" b="0" i="0" u="none" strike="noStrike" dirty="0">
                <a:solidFill>
                  <a:srgbClr val="0D0D0D"/>
                </a:solidFill>
                <a:effectLst/>
                <a:latin typeface="Söhne"/>
              </a:rPr>
              <a:t>	</a:t>
            </a:r>
            <a:r>
              <a:rPr lang="zh-CN" altLang="en-US" b="0" i="0" u="none" strike="noStrike" dirty="0">
                <a:solidFill>
                  <a:srgbClr val="0D0D0D"/>
                </a:solidFill>
                <a:effectLst/>
                <a:latin typeface="FangSong" panose="02010609060101010101" pitchFamily="49" charset="-122"/>
                <a:ea typeface="FangSong" panose="02010609060101010101" pitchFamily="49" charset="-122"/>
              </a:rPr>
              <a:t>这个代码定义了一个</a:t>
            </a:r>
            <a:r>
              <a:rPr lang="zh-CN" altLang="en-US" b="0" i="0" u="none" strike="noStrike" dirty="0">
                <a:solidFill>
                  <a:srgbClr val="92D050"/>
                </a:solidFill>
                <a:effectLst/>
                <a:latin typeface="FangSong" panose="02010609060101010101" pitchFamily="49" charset="-122"/>
                <a:ea typeface="FangSong" panose="02010609060101010101" pitchFamily="49" charset="-122"/>
              </a:rPr>
              <a:t>简单的</a:t>
            </a:r>
            <a:r>
              <a:rPr lang="en" altLang="zh-CN" b="0" i="0" u="none" strike="noStrike" dirty="0">
                <a:solidFill>
                  <a:srgbClr val="92D050"/>
                </a:solidFill>
                <a:effectLst/>
                <a:latin typeface="FangSong" panose="02010609060101010101" pitchFamily="49" charset="-122"/>
                <a:ea typeface="FangSong" panose="02010609060101010101" pitchFamily="49" charset="-122"/>
              </a:rPr>
              <a:t>KNN</a:t>
            </a:r>
            <a:r>
              <a:rPr lang="zh-CN" altLang="en" b="0" i="0" u="none" strike="noStrike" dirty="0">
                <a:solidFill>
                  <a:srgbClr val="92D050"/>
                </a:solidFill>
                <a:effectLst/>
                <a:latin typeface="FangSong" panose="02010609060101010101" pitchFamily="49" charset="-122"/>
                <a:ea typeface="FangSong" panose="02010609060101010101" pitchFamily="49" charset="-122"/>
              </a:rPr>
              <a:t>（</a:t>
            </a:r>
            <a:r>
              <a:rPr lang="en" altLang="zh-CN" b="0" i="0" u="none" strike="noStrike" dirty="0">
                <a:solidFill>
                  <a:srgbClr val="92D050"/>
                </a:solidFill>
                <a:effectLst/>
                <a:latin typeface="FangSong" panose="02010609060101010101" pitchFamily="49" charset="-122"/>
                <a:ea typeface="FangSong" panose="02010609060101010101" pitchFamily="49" charset="-122"/>
              </a:rPr>
              <a:t>K</a:t>
            </a:r>
            <a:r>
              <a:rPr lang="zh-CN" altLang="en-US" b="0" i="0" u="none" strike="noStrike" dirty="0">
                <a:solidFill>
                  <a:srgbClr val="92D050"/>
                </a:solidFill>
                <a:effectLst/>
                <a:latin typeface="FangSong" panose="02010609060101010101" pitchFamily="49" charset="-122"/>
                <a:ea typeface="FangSong" panose="02010609060101010101" pitchFamily="49" charset="-122"/>
              </a:rPr>
              <a:t>最近邻）分类器类</a:t>
            </a:r>
            <a:r>
              <a:rPr lang="zh-CN" altLang="en-US" b="0" i="0" u="none" strike="noStrike" dirty="0">
                <a:solidFill>
                  <a:srgbClr val="0D0D0D"/>
                </a:solidFill>
                <a:effectLst/>
                <a:latin typeface="FangSong" panose="02010609060101010101" pitchFamily="49" charset="-122"/>
                <a:ea typeface="FangSong" panose="02010609060101010101" pitchFamily="49" charset="-122"/>
              </a:rPr>
              <a:t>。这是一个</a:t>
            </a:r>
            <a:r>
              <a:rPr lang="zh-CN" altLang="en-US" b="0" i="0" u="none" strike="noStrike" dirty="0">
                <a:solidFill>
                  <a:srgbClr val="92D050"/>
                </a:solidFill>
                <a:effectLst/>
                <a:latin typeface="FangSong" panose="02010609060101010101" pitchFamily="49" charset="-122"/>
                <a:ea typeface="FangSong" panose="02010609060101010101" pitchFamily="49" charset="-122"/>
              </a:rPr>
              <a:t>基于距离度量的分类算法</a:t>
            </a:r>
            <a:r>
              <a:rPr lang="zh-CN" altLang="en-US" b="0" i="0" u="none" strike="noStrike" dirty="0">
                <a:solidFill>
                  <a:srgbClr val="0D0D0D"/>
                </a:solidFill>
                <a:effectLst/>
                <a:latin typeface="FangSong" panose="02010609060101010101" pitchFamily="49" charset="-122"/>
                <a:ea typeface="FangSong" panose="02010609060101010101" pitchFamily="49" charset="-122"/>
              </a:rPr>
              <a:t>，它的</a:t>
            </a:r>
            <a:r>
              <a:rPr lang="zh-CN" altLang="en-US" b="0" i="0" u="none" strike="noStrike" dirty="0">
                <a:solidFill>
                  <a:srgbClr val="0D0D0D"/>
                </a:solidFill>
                <a:effectLst/>
                <a:highlight>
                  <a:srgbClr val="00FFFF"/>
                </a:highlight>
                <a:latin typeface="FangSong" panose="02010609060101010101" pitchFamily="49" charset="-122"/>
                <a:ea typeface="FangSong" panose="02010609060101010101" pitchFamily="49" charset="-122"/>
              </a:rPr>
              <a:t>原理是找出训练集中与新样本最接近的</a:t>
            </a:r>
            <a:r>
              <a:rPr lang="en" altLang="zh-CN" b="0" i="0" u="none" strike="noStrike" dirty="0">
                <a:solidFill>
                  <a:srgbClr val="0D0D0D"/>
                </a:solidFill>
                <a:effectLst/>
                <a:highlight>
                  <a:srgbClr val="00FFFF"/>
                </a:highlight>
                <a:latin typeface="FangSong" panose="02010609060101010101" pitchFamily="49" charset="-122"/>
                <a:ea typeface="FangSong" panose="02010609060101010101" pitchFamily="49" charset="-122"/>
              </a:rPr>
              <a:t>k</a:t>
            </a:r>
            <a:r>
              <a:rPr lang="zh-CN" altLang="en-US" b="0" i="0" u="none" strike="noStrike" dirty="0">
                <a:solidFill>
                  <a:srgbClr val="0D0D0D"/>
                </a:solidFill>
                <a:effectLst/>
                <a:highlight>
                  <a:srgbClr val="00FFFF"/>
                </a:highlight>
                <a:latin typeface="FangSong" panose="02010609060101010101" pitchFamily="49" charset="-122"/>
                <a:ea typeface="FangSong" panose="02010609060101010101" pitchFamily="49" charset="-122"/>
              </a:rPr>
              <a:t>个样本，然后根据这</a:t>
            </a:r>
            <a:r>
              <a:rPr lang="en" altLang="zh-CN" b="0" i="0" u="none" strike="noStrike" dirty="0">
                <a:solidFill>
                  <a:srgbClr val="0D0D0D"/>
                </a:solidFill>
                <a:effectLst/>
                <a:highlight>
                  <a:srgbClr val="00FFFF"/>
                </a:highlight>
                <a:latin typeface="FangSong" panose="02010609060101010101" pitchFamily="49" charset="-122"/>
                <a:ea typeface="FangSong" panose="02010609060101010101" pitchFamily="49" charset="-122"/>
              </a:rPr>
              <a:t>k</a:t>
            </a:r>
            <a:r>
              <a:rPr lang="zh-CN" altLang="en-US" b="0" i="0" u="none" strike="noStrike" dirty="0">
                <a:solidFill>
                  <a:srgbClr val="0D0D0D"/>
                </a:solidFill>
                <a:effectLst/>
                <a:highlight>
                  <a:srgbClr val="00FFFF"/>
                </a:highlight>
                <a:latin typeface="FangSong" panose="02010609060101010101" pitchFamily="49" charset="-122"/>
                <a:ea typeface="FangSong" panose="02010609060101010101" pitchFamily="49" charset="-122"/>
              </a:rPr>
              <a:t>个样本中最常见的类别来预测新样本的类别。</a:t>
            </a:r>
          </a:p>
          <a:p>
            <a:pPr algn="l"/>
            <a:r>
              <a:rPr lang="zh-CN" altLang="en-US" b="0" i="0" u="none" strike="noStrike" dirty="0">
                <a:solidFill>
                  <a:srgbClr val="0D0D0D"/>
                </a:solidFill>
                <a:effectLst/>
                <a:latin typeface="FangSong" panose="02010609060101010101" pitchFamily="49" charset="-122"/>
                <a:ea typeface="FangSong" panose="02010609060101010101" pitchFamily="49" charset="-122"/>
              </a:rPr>
              <a:t>让我简要解释一下每个部分的作用：</a:t>
            </a:r>
            <a:endParaRPr lang="en-US" altLang="zh-CN" b="0" i="0" u="none" strike="noStrike" dirty="0">
              <a:solidFill>
                <a:srgbClr val="0D0D0D"/>
              </a:solidFill>
              <a:effectLst/>
              <a:latin typeface="FangSong" panose="02010609060101010101" pitchFamily="49" charset="-122"/>
              <a:ea typeface="FangSong" panose="02010609060101010101" pitchFamily="49" charset="-122"/>
            </a:endParaRPr>
          </a:p>
          <a:p>
            <a:pPr algn="l"/>
            <a:endParaRPr lang="zh-CN" altLang="en-US" b="0" i="0" u="none" strike="noStrike" dirty="0">
              <a:solidFill>
                <a:srgbClr val="0D0D0D"/>
              </a:solidFill>
              <a:effectLst/>
              <a:latin typeface="FangSong" panose="02010609060101010101" pitchFamily="49" charset="-122"/>
              <a:ea typeface="FangSong" panose="02010609060101010101" pitchFamily="49" charset="-122"/>
            </a:endParaRPr>
          </a:p>
          <a:p>
            <a:pPr algn="l">
              <a:buFont typeface="Arial" panose="020B0604020202020204" pitchFamily="34" charset="0"/>
              <a:buChar char="•"/>
            </a:pPr>
            <a:r>
              <a:rPr lang="en-US" altLang="zh-CN" b="0" i="0" u="none" strike="noStrike" dirty="0">
                <a:solidFill>
                  <a:srgbClr val="FF0000"/>
                </a:solidFill>
                <a:effectLst/>
                <a:latin typeface="FangSong" panose="02010609060101010101" pitchFamily="49" charset="-122"/>
                <a:ea typeface="FangSong" panose="02010609060101010101" pitchFamily="49" charset="-122"/>
              </a:rPr>
              <a:t>__</a:t>
            </a:r>
            <a:r>
              <a:rPr lang="en" altLang="zh-CN" b="0" i="0" u="none" strike="noStrike" dirty="0" err="1">
                <a:solidFill>
                  <a:srgbClr val="FF0000"/>
                </a:solidFill>
                <a:effectLst/>
                <a:latin typeface="FangSong" panose="02010609060101010101" pitchFamily="49" charset="-122"/>
                <a:ea typeface="FangSong" panose="02010609060101010101" pitchFamily="49" charset="-122"/>
              </a:rPr>
              <a:t>init</a:t>
            </a:r>
            <a:r>
              <a:rPr lang="en" altLang="zh-CN" b="0" i="0" u="none" strike="noStrike" dirty="0">
                <a:solidFill>
                  <a:srgbClr val="FF0000"/>
                </a:solidFill>
                <a:effectLst/>
                <a:latin typeface="FangSong" panose="02010609060101010101" pitchFamily="49" charset="-122"/>
                <a:ea typeface="FangSong" panose="02010609060101010101" pitchFamily="49" charset="-122"/>
              </a:rPr>
              <a:t>__</a:t>
            </a:r>
            <a:r>
              <a:rPr lang="zh-CN" altLang="en-US" b="0" i="0" u="none" strike="noStrike" dirty="0">
                <a:solidFill>
                  <a:srgbClr val="FF0000"/>
                </a:solidFill>
                <a:effectLst/>
                <a:latin typeface="FangSong" panose="02010609060101010101" pitchFamily="49" charset="-122"/>
                <a:ea typeface="FangSong" panose="02010609060101010101" pitchFamily="49" charset="-122"/>
              </a:rPr>
              <a:t>方法</a:t>
            </a:r>
            <a:r>
              <a:rPr lang="zh-CN" altLang="en-US" b="0" i="0" u="none" strike="noStrike" dirty="0">
                <a:solidFill>
                  <a:srgbClr val="0D0D0D"/>
                </a:solidFill>
                <a:effectLst/>
                <a:latin typeface="FangSong" panose="02010609060101010101" pitchFamily="49" charset="-122"/>
                <a:ea typeface="FangSong" panose="02010609060101010101" pitchFamily="49" charset="-122"/>
              </a:rPr>
              <a:t>：初始化</a:t>
            </a:r>
            <a:r>
              <a:rPr lang="en" altLang="zh-CN" b="0" i="0" u="none" strike="noStrike" dirty="0">
                <a:solidFill>
                  <a:srgbClr val="0D0D0D"/>
                </a:solidFill>
                <a:effectLst/>
                <a:latin typeface="FangSong" panose="02010609060101010101" pitchFamily="49" charset="-122"/>
                <a:ea typeface="FangSong" panose="02010609060101010101" pitchFamily="49" charset="-122"/>
              </a:rPr>
              <a:t>KNN</a:t>
            </a:r>
            <a:r>
              <a:rPr lang="zh-CN" altLang="en-US" b="0" i="0" u="none" strike="noStrike" dirty="0">
                <a:solidFill>
                  <a:srgbClr val="0D0D0D"/>
                </a:solidFill>
                <a:effectLst/>
                <a:latin typeface="FangSong" panose="02010609060101010101" pitchFamily="49" charset="-122"/>
                <a:ea typeface="FangSong" panose="02010609060101010101" pitchFamily="49" charset="-122"/>
              </a:rPr>
              <a:t>分类器，接收训练集的特征和标签，以及</a:t>
            </a:r>
            <a:r>
              <a:rPr lang="en" altLang="zh-CN" b="0" i="0" u="none" strike="noStrike" dirty="0" err="1">
                <a:solidFill>
                  <a:srgbClr val="0D0D0D"/>
                </a:solidFill>
                <a:effectLst/>
                <a:latin typeface="FangSong" panose="02010609060101010101" pitchFamily="49" charset="-122"/>
                <a:ea typeface="FangSong" panose="02010609060101010101" pitchFamily="49" charset="-122"/>
              </a:rPr>
              <a:t>n_neighbors</a:t>
            </a:r>
            <a:r>
              <a:rPr lang="zh-CN" altLang="en" b="0" i="0" u="none" strike="noStrike" dirty="0">
                <a:solidFill>
                  <a:srgbClr val="0D0D0D"/>
                </a:solidFill>
                <a:effectLst/>
                <a:latin typeface="FangSong" panose="02010609060101010101" pitchFamily="49" charset="-122"/>
                <a:ea typeface="FangSong" panose="02010609060101010101" pitchFamily="49" charset="-122"/>
              </a:rPr>
              <a:t>（</a:t>
            </a:r>
            <a:r>
              <a:rPr lang="zh-CN" altLang="en-US" b="0" i="0" u="none" strike="noStrike" dirty="0">
                <a:solidFill>
                  <a:srgbClr val="0D0D0D"/>
                </a:solidFill>
                <a:effectLst/>
                <a:latin typeface="FangSong" panose="02010609060101010101" pitchFamily="49" charset="-122"/>
                <a:ea typeface="FangSong" panose="02010609060101010101" pitchFamily="49" charset="-122"/>
              </a:rPr>
              <a:t>邻居个数，默认为</a:t>
            </a:r>
            <a:r>
              <a:rPr lang="en-US" altLang="zh-CN" b="0" i="0" u="none" strike="noStrike" dirty="0">
                <a:solidFill>
                  <a:srgbClr val="0D0D0D"/>
                </a:solidFill>
                <a:effectLst/>
                <a:latin typeface="FangSong" panose="02010609060101010101" pitchFamily="49" charset="-122"/>
                <a:ea typeface="FangSong" panose="02010609060101010101" pitchFamily="49" charset="-122"/>
              </a:rPr>
              <a:t>3</a:t>
            </a:r>
            <a:r>
              <a:rPr lang="zh-CN" altLang="en-US" b="0" i="0" u="none" strike="noStrike" dirty="0">
                <a:solidFill>
                  <a:srgbClr val="0D0D0D"/>
                </a:solidFill>
                <a:effectLst/>
                <a:latin typeface="FangSong" panose="02010609060101010101" pitchFamily="49" charset="-122"/>
                <a:ea typeface="FangSong" panose="02010609060101010101" pitchFamily="49" charset="-122"/>
              </a:rPr>
              <a:t>）和</a:t>
            </a:r>
            <a:r>
              <a:rPr lang="en" altLang="zh-CN" b="0" i="0" u="none" strike="noStrike" dirty="0">
                <a:solidFill>
                  <a:srgbClr val="0D0D0D"/>
                </a:solidFill>
                <a:effectLst/>
                <a:latin typeface="FangSong" panose="02010609060101010101" pitchFamily="49" charset="-122"/>
                <a:ea typeface="FangSong" panose="02010609060101010101" pitchFamily="49" charset="-122"/>
              </a:rPr>
              <a:t>p</a:t>
            </a:r>
            <a:r>
              <a:rPr lang="zh-CN" altLang="en" b="0" i="0" u="none" strike="noStrike" dirty="0">
                <a:solidFill>
                  <a:srgbClr val="0D0D0D"/>
                </a:solidFill>
                <a:effectLst/>
                <a:latin typeface="FangSong" panose="02010609060101010101" pitchFamily="49" charset="-122"/>
                <a:ea typeface="FangSong" panose="02010609060101010101" pitchFamily="49" charset="-122"/>
              </a:rPr>
              <a:t>（</a:t>
            </a:r>
            <a:r>
              <a:rPr lang="zh-CN" altLang="en-US" b="0" i="0" u="none" strike="noStrike" dirty="0">
                <a:solidFill>
                  <a:srgbClr val="0D0D0D"/>
                </a:solidFill>
                <a:effectLst/>
                <a:latin typeface="FangSong" panose="02010609060101010101" pitchFamily="49" charset="-122"/>
                <a:ea typeface="FangSong" panose="02010609060101010101" pitchFamily="49" charset="-122"/>
              </a:rPr>
              <a:t>距离度量，默认为</a:t>
            </a:r>
            <a:r>
              <a:rPr lang="en-US" altLang="zh-CN" b="0" i="0" u="none" strike="noStrike" dirty="0">
                <a:solidFill>
                  <a:srgbClr val="0D0D0D"/>
                </a:solidFill>
                <a:effectLst/>
                <a:latin typeface="FangSong" panose="02010609060101010101" pitchFamily="49" charset="-122"/>
                <a:ea typeface="FangSong" panose="02010609060101010101" pitchFamily="49" charset="-122"/>
              </a:rPr>
              <a:t>2</a:t>
            </a:r>
            <a:r>
              <a:rPr lang="zh-CN" altLang="en-US" b="0" i="0" u="none" strike="noStrike" dirty="0">
                <a:solidFill>
                  <a:srgbClr val="0D0D0D"/>
                </a:solidFill>
                <a:effectLst/>
                <a:latin typeface="FangSong" panose="02010609060101010101" pitchFamily="49" charset="-122"/>
                <a:ea typeface="FangSong" panose="02010609060101010101" pitchFamily="49" charset="-122"/>
              </a:rPr>
              <a:t>）两个超参数。</a:t>
            </a:r>
            <a:endParaRPr lang="en-US" altLang="zh-CN" b="0" i="0" u="none" strike="noStrike" dirty="0">
              <a:solidFill>
                <a:srgbClr val="0D0D0D"/>
              </a:solidFill>
              <a:effectLst/>
              <a:latin typeface="FangSong" panose="02010609060101010101" pitchFamily="49" charset="-122"/>
              <a:ea typeface="FangSong" panose="02010609060101010101" pitchFamily="49" charset="-122"/>
            </a:endParaRPr>
          </a:p>
          <a:p>
            <a:pPr algn="l"/>
            <a:endParaRPr lang="zh-CN" altLang="en-US" b="0" i="0" u="none" strike="noStrike" dirty="0">
              <a:solidFill>
                <a:srgbClr val="0D0D0D"/>
              </a:solidFill>
              <a:effectLst/>
              <a:latin typeface="FangSong" panose="02010609060101010101" pitchFamily="49" charset="-122"/>
              <a:ea typeface="FangSong" panose="02010609060101010101" pitchFamily="49" charset="-122"/>
            </a:endParaRPr>
          </a:p>
          <a:p>
            <a:pPr algn="l">
              <a:buFont typeface="Arial" panose="020B0604020202020204" pitchFamily="34" charset="0"/>
              <a:buChar char="•"/>
            </a:pPr>
            <a:r>
              <a:rPr lang="en" altLang="zh-CN" b="0" i="0" u="none" strike="noStrike" dirty="0">
                <a:solidFill>
                  <a:srgbClr val="FF0000"/>
                </a:solidFill>
                <a:effectLst/>
                <a:latin typeface="FangSong" panose="02010609060101010101" pitchFamily="49" charset="-122"/>
                <a:ea typeface="FangSong" panose="02010609060101010101" pitchFamily="49" charset="-122"/>
              </a:rPr>
              <a:t>predict</a:t>
            </a:r>
            <a:r>
              <a:rPr lang="zh-CN" altLang="en-US" b="0" i="0" u="none" strike="noStrike" dirty="0">
                <a:solidFill>
                  <a:srgbClr val="FF0000"/>
                </a:solidFill>
                <a:effectLst/>
                <a:latin typeface="FangSong" panose="02010609060101010101" pitchFamily="49" charset="-122"/>
                <a:ea typeface="FangSong" panose="02010609060101010101" pitchFamily="49" charset="-122"/>
              </a:rPr>
              <a:t>方法</a:t>
            </a:r>
            <a:r>
              <a:rPr lang="zh-CN" altLang="en-US" b="0" i="0" u="none" strike="noStrike" dirty="0">
                <a:solidFill>
                  <a:srgbClr val="0D0D0D"/>
                </a:solidFill>
                <a:effectLst/>
                <a:latin typeface="FangSong" panose="02010609060101010101" pitchFamily="49" charset="-122"/>
                <a:ea typeface="FangSong" panose="02010609060101010101" pitchFamily="49" charset="-122"/>
              </a:rPr>
              <a:t>：对输入的新样本进行预测。首先计算新样本与训练集中所有样本的距离，并选取距离最近的</a:t>
            </a:r>
            <a:r>
              <a:rPr lang="en" altLang="zh-CN" b="0" i="0" u="none" strike="noStrike" dirty="0">
                <a:solidFill>
                  <a:srgbClr val="0D0D0D"/>
                </a:solidFill>
                <a:effectLst/>
                <a:latin typeface="FangSong" panose="02010609060101010101" pitchFamily="49" charset="-122"/>
                <a:ea typeface="FangSong" panose="02010609060101010101" pitchFamily="49" charset="-122"/>
              </a:rPr>
              <a:t>n</a:t>
            </a:r>
            <a:r>
              <a:rPr lang="zh-CN" altLang="en-US" b="0" i="0" u="none" strike="noStrike" dirty="0">
                <a:solidFill>
                  <a:srgbClr val="0D0D0D"/>
                </a:solidFill>
                <a:effectLst/>
                <a:latin typeface="FangSong" panose="02010609060101010101" pitchFamily="49" charset="-122"/>
                <a:ea typeface="FangSong" panose="02010609060101010101" pitchFamily="49" charset="-122"/>
              </a:rPr>
              <a:t>个样本。然后根据这</a:t>
            </a:r>
            <a:r>
              <a:rPr lang="en" altLang="zh-CN" b="0" i="0" u="none" strike="noStrike" dirty="0">
                <a:solidFill>
                  <a:srgbClr val="0D0D0D"/>
                </a:solidFill>
                <a:effectLst/>
                <a:latin typeface="FangSong" panose="02010609060101010101" pitchFamily="49" charset="-122"/>
                <a:ea typeface="FangSong" panose="02010609060101010101" pitchFamily="49" charset="-122"/>
              </a:rPr>
              <a:t>n</a:t>
            </a:r>
            <a:r>
              <a:rPr lang="zh-CN" altLang="en-US" b="0" i="0" u="none" strike="noStrike" dirty="0">
                <a:solidFill>
                  <a:srgbClr val="0D0D0D"/>
                </a:solidFill>
                <a:effectLst/>
                <a:latin typeface="FangSong" panose="02010609060101010101" pitchFamily="49" charset="-122"/>
                <a:ea typeface="FangSong" panose="02010609060101010101" pitchFamily="49" charset="-122"/>
              </a:rPr>
              <a:t>个样本中最常见的类别来预测新样本的类别</a:t>
            </a:r>
            <a:endParaRPr lang="en-US" altLang="zh-CN" b="0" i="0" u="none" strike="noStrike" dirty="0">
              <a:solidFill>
                <a:srgbClr val="0D0D0D"/>
              </a:solidFill>
              <a:effectLst/>
              <a:latin typeface="FangSong" panose="02010609060101010101" pitchFamily="49" charset="-122"/>
              <a:ea typeface="FangSong" panose="02010609060101010101" pitchFamily="49" charset="-122"/>
            </a:endParaRPr>
          </a:p>
          <a:p>
            <a:pPr algn="l"/>
            <a:endParaRPr lang="zh-CN" altLang="en-US" b="0" i="0" u="none" strike="noStrike" dirty="0">
              <a:solidFill>
                <a:srgbClr val="0D0D0D"/>
              </a:solidFill>
              <a:effectLst/>
              <a:latin typeface="FangSong" panose="02010609060101010101" pitchFamily="49" charset="-122"/>
              <a:ea typeface="FangSong" panose="02010609060101010101" pitchFamily="49" charset="-122"/>
            </a:endParaRPr>
          </a:p>
          <a:p>
            <a:pPr algn="l">
              <a:buFont typeface="Arial" panose="020B0604020202020204" pitchFamily="34" charset="0"/>
              <a:buChar char="•"/>
            </a:pPr>
            <a:r>
              <a:rPr lang="en" altLang="zh-CN" b="0" i="0" u="none" strike="noStrike" dirty="0">
                <a:solidFill>
                  <a:srgbClr val="FF0000"/>
                </a:solidFill>
                <a:effectLst/>
                <a:latin typeface="FangSong" panose="02010609060101010101" pitchFamily="49" charset="-122"/>
                <a:ea typeface="FangSong" panose="02010609060101010101" pitchFamily="49" charset="-122"/>
              </a:rPr>
              <a:t>score</a:t>
            </a:r>
            <a:r>
              <a:rPr lang="zh-CN" altLang="en-US" b="0" i="0" u="none" strike="noStrike" dirty="0">
                <a:solidFill>
                  <a:srgbClr val="FF0000"/>
                </a:solidFill>
                <a:effectLst/>
                <a:latin typeface="FangSong" panose="02010609060101010101" pitchFamily="49" charset="-122"/>
                <a:ea typeface="FangSong" panose="02010609060101010101" pitchFamily="49" charset="-122"/>
              </a:rPr>
              <a:t>方法</a:t>
            </a:r>
            <a:r>
              <a:rPr lang="zh-CN" altLang="en-US" b="0" i="0" u="none" strike="noStrike" dirty="0">
                <a:solidFill>
                  <a:srgbClr val="0D0D0D"/>
                </a:solidFill>
                <a:effectLst/>
                <a:latin typeface="FangSong" panose="02010609060101010101" pitchFamily="49" charset="-122"/>
                <a:ea typeface="FangSong" panose="02010609060101010101" pitchFamily="49" charset="-122"/>
              </a:rPr>
              <a:t>：对测试集进行评分。通过计算预测正确的样本数量占总样本数量的比例来评估模型的准确性。</a:t>
            </a:r>
            <a:endParaRPr lang="en-US" altLang="zh-CN" b="0" i="0" u="none" strike="noStrike" dirty="0">
              <a:solidFill>
                <a:srgbClr val="0D0D0D"/>
              </a:solidFill>
              <a:effectLst/>
              <a:latin typeface="FangSong" panose="02010609060101010101" pitchFamily="49" charset="-122"/>
              <a:ea typeface="FangSong" panose="02010609060101010101" pitchFamily="49" charset="-122"/>
            </a:endParaRPr>
          </a:p>
          <a:p>
            <a:pPr algn="l"/>
            <a:endParaRPr lang="zh-CN" altLang="en-US" b="0" i="0" u="none" strike="noStrike" dirty="0">
              <a:solidFill>
                <a:srgbClr val="0D0D0D"/>
              </a:solidFill>
              <a:effectLst/>
              <a:latin typeface="FangSong" panose="02010609060101010101" pitchFamily="49" charset="-122"/>
              <a:ea typeface="FangSong" panose="02010609060101010101" pitchFamily="49" charset="-122"/>
            </a:endParaRPr>
          </a:p>
          <a:p>
            <a:pPr algn="l"/>
            <a:r>
              <a:rPr lang="en-US" altLang="zh-CN" b="0" i="0" u="none" strike="noStrike" dirty="0">
                <a:solidFill>
                  <a:srgbClr val="0D0D0D"/>
                </a:solidFill>
                <a:effectLst/>
                <a:latin typeface="FangSong" panose="02010609060101010101" pitchFamily="49" charset="-122"/>
                <a:ea typeface="FangSong" panose="02010609060101010101" pitchFamily="49" charset="-122"/>
              </a:rPr>
              <a:t>	</a:t>
            </a:r>
            <a:r>
              <a:rPr lang="zh-CN" altLang="en-US" b="0" i="0" u="none" strike="noStrike" dirty="0">
                <a:solidFill>
                  <a:srgbClr val="0D0D0D"/>
                </a:solidFill>
                <a:effectLst/>
                <a:latin typeface="FangSong" panose="02010609060101010101" pitchFamily="49" charset="-122"/>
                <a:ea typeface="FangSong" panose="02010609060101010101" pitchFamily="49" charset="-122"/>
              </a:rPr>
              <a:t>这个</a:t>
            </a:r>
            <a:r>
              <a:rPr lang="en" altLang="zh-CN" b="0" i="0" u="none" strike="noStrike" dirty="0">
                <a:solidFill>
                  <a:srgbClr val="0D0D0D"/>
                </a:solidFill>
                <a:effectLst/>
                <a:latin typeface="FangSong" panose="02010609060101010101" pitchFamily="49" charset="-122"/>
                <a:ea typeface="FangSong" panose="02010609060101010101" pitchFamily="49" charset="-122"/>
              </a:rPr>
              <a:t>KNN</a:t>
            </a:r>
            <a:r>
              <a:rPr lang="zh-CN" altLang="en-US" b="0" i="0" u="none" strike="noStrike" dirty="0">
                <a:solidFill>
                  <a:srgbClr val="0D0D0D"/>
                </a:solidFill>
                <a:effectLst/>
                <a:latin typeface="FangSong" panose="02010609060101010101" pitchFamily="49" charset="-122"/>
                <a:ea typeface="FangSong" panose="02010609060101010101" pitchFamily="49" charset="-122"/>
              </a:rPr>
              <a:t>分类器是一个简单的实现，它可以用于理解</a:t>
            </a:r>
            <a:r>
              <a:rPr lang="en" altLang="zh-CN" b="0" i="0" u="none" strike="noStrike" dirty="0">
                <a:solidFill>
                  <a:srgbClr val="0D0D0D"/>
                </a:solidFill>
                <a:effectLst/>
                <a:latin typeface="FangSong" panose="02010609060101010101" pitchFamily="49" charset="-122"/>
                <a:ea typeface="FangSong" panose="02010609060101010101" pitchFamily="49" charset="-122"/>
              </a:rPr>
              <a:t>KNN</a:t>
            </a:r>
            <a:r>
              <a:rPr lang="zh-CN" altLang="en-US" b="0" i="0" u="none" strike="noStrike" dirty="0">
                <a:solidFill>
                  <a:srgbClr val="0D0D0D"/>
                </a:solidFill>
                <a:effectLst/>
                <a:latin typeface="FangSong" panose="02010609060101010101" pitchFamily="49" charset="-122"/>
                <a:ea typeface="FangSong" panose="02010609060101010101" pitchFamily="49" charset="-122"/>
              </a:rPr>
              <a:t>算法的基本原理，但在实际应用中可能需要更复杂的模型或者对数据进行更多的预处理。</a:t>
            </a:r>
          </a:p>
        </p:txBody>
      </p:sp>
    </p:spTree>
    <p:extLst>
      <p:ext uri="{BB962C8B-B14F-4D97-AF65-F5344CB8AC3E}">
        <p14:creationId xmlns:p14="http://schemas.microsoft.com/office/powerpoint/2010/main" val="302555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animEffect transition="in" filter="dissolve">
                                      <p:cBhvr>
                                        <p:cTn id="12" dur="500"/>
                                        <p:tgtEl>
                                          <p:spTgt spid="5122"/>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CC5707E-ECA8-A1B8-0AA7-537D5DBD6313}"/>
              </a:ext>
            </a:extLst>
          </p:cNvPr>
          <p:cNvSpPr txBox="1"/>
          <p:nvPr/>
        </p:nvSpPr>
        <p:spPr>
          <a:xfrm>
            <a:off x="489098" y="308344"/>
            <a:ext cx="2371060" cy="369332"/>
          </a:xfrm>
          <a:prstGeom prst="rect">
            <a:avLst/>
          </a:prstGeom>
          <a:noFill/>
        </p:spPr>
        <p:txBody>
          <a:bodyPr wrap="square" rtlCol="0">
            <a:spAutoFit/>
          </a:bodyPr>
          <a:lstStyle/>
          <a:p>
            <a:r>
              <a:rPr kumimoji="1" lang="zh-CN" altLang="en-US" dirty="0">
                <a:highlight>
                  <a:srgbClr val="FFFF00"/>
                </a:highlight>
                <a:latin typeface="KaiTi" panose="02010609060101010101" pitchFamily="49" charset="-122"/>
                <a:ea typeface="KaiTi" panose="02010609060101010101" pitchFamily="49" charset="-122"/>
              </a:rPr>
              <a:t>进行训练然后评分：</a:t>
            </a:r>
          </a:p>
        </p:txBody>
      </p:sp>
      <p:pic>
        <p:nvPicPr>
          <p:cNvPr id="6146" name="Picture 2">
            <a:extLst>
              <a:ext uri="{FF2B5EF4-FFF2-40B4-BE49-F238E27FC236}">
                <a16:creationId xmlns:a16="http://schemas.microsoft.com/office/drawing/2014/main" id="{A8F21C19-AA2F-E4AD-8753-3319A4A6F3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384" y="838200"/>
            <a:ext cx="3833923" cy="146464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3938270-C3ED-A835-3801-8054B267B9D0}"/>
              </a:ext>
            </a:extLst>
          </p:cNvPr>
          <p:cNvSpPr txBox="1"/>
          <p:nvPr/>
        </p:nvSpPr>
        <p:spPr>
          <a:xfrm>
            <a:off x="642384" y="2473474"/>
            <a:ext cx="2785730" cy="369332"/>
          </a:xfrm>
          <a:prstGeom prst="rect">
            <a:avLst/>
          </a:prstGeom>
          <a:noFill/>
        </p:spPr>
        <p:txBody>
          <a:bodyPr wrap="square" rtlCol="0">
            <a:spAutoFit/>
          </a:bodyPr>
          <a:lstStyle/>
          <a:p>
            <a:r>
              <a:rPr kumimoji="1" lang="zh-CN" altLang="en-US" dirty="0">
                <a:latin typeface="KaiTi" panose="02010609060101010101" pitchFamily="49" charset="-122"/>
                <a:ea typeface="KaiTi" panose="02010609060101010101" pitchFamily="49" charset="-122"/>
              </a:rPr>
              <a:t>结果为：</a:t>
            </a:r>
            <a:r>
              <a:rPr lang="en-US" altLang="zh-CN" dirty="0">
                <a:latin typeface="KaiTi" panose="02010609060101010101" pitchFamily="49" charset="-122"/>
                <a:ea typeface="KaiTi" panose="02010609060101010101" pitchFamily="49" charset="-122"/>
              </a:rPr>
              <a:t>1.0</a:t>
            </a:r>
            <a:endParaRPr kumimoji="1" lang="zh-CN" altLang="en-US" dirty="0">
              <a:latin typeface="KaiTi" panose="02010609060101010101" pitchFamily="49" charset="-122"/>
              <a:ea typeface="KaiTi" panose="02010609060101010101" pitchFamily="49" charset="-122"/>
            </a:endParaRPr>
          </a:p>
        </p:txBody>
      </p:sp>
      <p:sp>
        <p:nvSpPr>
          <p:cNvPr id="6" name="文本框 5">
            <a:extLst>
              <a:ext uri="{FF2B5EF4-FFF2-40B4-BE49-F238E27FC236}">
                <a16:creationId xmlns:a16="http://schemas.microsoft.com/office/drawing/2014/main" id="{7DDA3C63-BC4B-51D5-727E-F409450FEF22}"/>
              </a:ext>
            </a:extLst>
          </p:cNvPr>
          <p:cNvSpPr txBox="1"/>
          <p:nvPr/>
        </p:nvSpPr>
        <p:spPr>
          <a:xfrm>
            <a:off x="4476307" y="2196475"/>
            <a:ext cx="7687340" cy="923330"/>
          </a:xfrm>
          <a:prstGeom prst="rect">
            <a:avLst/>
          </a:prstGeom>
          <a:noFill/>
        </p:spPr>
        <p:txBody>
          <a:bodyPr wrap="square" rtlCol="0">
            <a:spAutoFit/>
          </a:bodyPr>
          <a:lstStyle/>
          <a:p>
            <a:r>
              <a:rPr lang="en-US" altLang="zh-CN" b="0" i="0" u="none" strike="noStrike" dirty="0">
                <a:solidFill>
                  <a:srgbClr val="0D0D0D"/>
                </a:solidFill>
                <a:effectLst/>
                <a:latin typeface="FangSong" panose="02010609060101010101" pitchFamily="49" charset="-122"/>
                <a:ea typeface="FangSong" panose="02010609060101010101" pitchFamily="49" charset="-122"/>
              </a:rPr>
              <a:t>	</a:t>
            </a:r>
            <a:r>
              <a:rPr lang="zh-CN" altLang="en-US" b="0" i="0" u="none" strike="noStrike" dirty="0">
                <a:solidFill>
                  <a:srgbClr val="0D0D0D"/>
                </a:solidFill>
                <a:effectLst/>
                <a:latin typeface="FangSong" panose="02010609060101010101" pitchFamily="49" charset="-122"/>
                <a:ea typeface="FangSong" panose="02010609060101010101" pitchFamily="49" charset="-122"/>
              </a:rPr>
              <a:t>结果为</a:t>
            </a:r>
            <a:r>
              <a:rPr lang="en-US" altLang="zh-CN" b="0" i="0" u="none" strike="noStrike" dirty="0">
                <a:solidFill>
                  <a:srgbClr val="0D0D0D"/>
                </a:solidFill>
                <a:effectLst/>
                <a:latin typeface="FangSong" panose="02010609060101010101" pitchFamily="49" charset="-122"/>
                <a:ea typeface="FangSong" panose="02010609060101010101" pitchFamily="49" charset="-122"/>
              </a:rPr>
              <a:t>1.0</a:t>
            </a:r>
            <a:r>
              <a:rPr lang="zh-CN" altLang="en-US" b="0" i="0" u="none" strike="noStrike" dirty="0">
                <a:solidFill>
                  <a:srgbClr val="0D0D0D"/>
                </a:solidFill>
                <a:effectLst/>
                <a:latin typeface="FangSong" panose="02010609060101010101" pitchFamily="49" charset="-122"/>
                <a:ea typeface="FangSong" panose="02010609060101010101" pitchFamily="49" charset="-122"/>
              </a:rPr>
              <a:t>，意味着模型在测试集上预测全部正确，这是一个非常好的结果！这表明你的</a:t>
            </a:r>
            <a:r>
              <a:rPr lang="en" altLang="zh-CN" b="0" i="0" u="none" strike="noStrike" dirty="0">
                <a:solidFill>
                  <a:srgbClr val="0D0D0D"/>
                </a:solidFill>
                <a:effectLst/>
                <a:latin typeface="FangSong" panose="02010609060101010101" pitchFamily="49" charset="-122"/>
                <a:ea typeface="FangSong" panose="02010609060101010101" pitchFamily="49" charset="-122"/>
              </a:rPr>
              <a:t>KNN</a:t>
            </a:r>
            <a:r>
              <a:rPr lang="zh-CN" altLang="en-US" b="0" i="0" u="none" strike="noStrike" dirty="0">
                <a:solidFill>
                  <a:srgbClr val="0D0D0D"/>
                </a:solidFill>
                <a:effectLst/>
                <a:latin typeface="FangSong" panose="02010609060101010101" pitchFamily="49" charset="-122"/>
                <a:ea typeface="FangSong" panose="02010609060101010101" pitchFamily="49" charset="-122"/>
              </a:rPr>
              <a:t>模型在这个数据集上表现得非常好，能够完美地对测试集中的样本进行分类。</a:t>
            </a:r>
            <a:endParaRPr kumimoji="1" lang="zh-CN" altLang="en-US" dirty="0">
              <a:latin typeface="FangSong" panose="02010609060101010101" pitchFamily="49" charset="-122"/>
              <a:ea typeface="FangSong" panose="02010609060101010101" pitchFamily="49" charset="-122"/>
            </a:endParaRPr>
          </a:p>
        </p:txBody>
      </p:sp>
      <p:sp>
        <p:nvSpPr>
          <p:cNvPr id="7" name="文本框 6">
            <a:extLst>
              <a:ext uri="{FF2B5EF4-FFF2-40B4-BE49-F238E27FC236}">
                <a16:creationId xmlns:a16="http://schemas.microsoft.com/office/drawing/2014/main" id="{3AF5F843-83B3-1F2B-9AE3-5C7A46F82375}"/>
              </a:ext>
            </a:extLst>
          </p:cNvPr>
          <p:cNvSpPr txBox="1"/>
          <p:nvPr/>
        </p:nvSpPr>
        <p:spPr>
          <a:xfrm>
            <a:off x="5268433" y="1194172"/>
            <a:ext cx="6103088" cy="646331"/>
          </a:xfrm>
          <a:prstGeom prst="rect">
            <a:avLst/>
          </a:prstGeom>
          <a:noFill/>
        </p:spPr>
        <p:txBody>
          <a:bodyPr wrap="square" rtlCol="0">
            <a:spAutoFit/>
          </a:bodyPr>
          <a:lstStyle/>
          <a:p>
            <a:r>
              <a:rPr lang="en-US" altLang="zh-CN" b="0" i="0" u="none" strike="noStrike" dirty="0">
                <a:solidFill>
                  <a:srgbClr val="0D0D0D"/>
                </a:solidFill>
                <a:effectLst/>
                <a:latin typeface="Söhne"/>
              </a:rPr>
              <a:t>	</a:t>
            </a:r>
            <a:r>
              <a:rPr lang="zh-CN" altLang="en-US" b="0" i="0" u="none" strike="noStrike" dirty="0">
                <a:solidFill>
                  <a:srgbClr val="0D0D0D"/>
                </a:solidFill>
                <a:effectLst/>
                <a:latin typeface="FangSong" panose="02010609060101010101" pitchFamily="49" charset="-122"/>
                <a:ea typeface="FangSong" panose="02010609060101010101" pitchFamily="49" charset="-122"/>
              </a:rPr>
              <a:t>创建了一个</a:t>
            </a:r>
            <a:r>
              <a:rPr lang="en" altLang="zh-CN" b="0" i="0" u="none" strike="noStrike" dirty="0">
                <a:solidFill>
                  <a:srgbClr val="0D0D0D"/>
                </a:solidFill>
                <a:effectLst/>
                <a:highlight>
                  <a:srgbClr val="00FFFF"/>
                </a:highlight>
                <a:latin typeface="FangSong" panose="02010609060101010101" pitchFamily="49" charset="-122"/>
                <a:ea typeface="FangSong" panose="02010609060101010101" pitchFamily="49" charset="-122"/>
              </a:rPr>
              <a:t>KNN</a:t>
            </a:r>
            <a:r>
              <a:rPr lang="zh-CN" altLang="en-US" b="0" i="0" u="none" strike="noStrike" dirty="0">
                <a:solidFill>
                  <a:srgbClr val="0D0D0D"/>
                </a:solidFill>
                <a:effectLst/>
                <a:highlight>
                  <a:srgbClr val="00FFFF"/>
                </a:highlight>
                <a:latin typeface="FangSong" panose="02010609060101010101" pitchFamily="49" charset="-122"/>
                <a:ea typeface="FangSong" panose="02010609060101010101" pitchFamily="49" charset="-122"/>
              </a:rPr>
              <a:t>分类器对象</a:t>
            </a:r>
            <a:r>
              <a:rPr lang="en" altLang="zh-CN" dirty="0" err="1">
                <a:highlight>
                  <a:srgbClr val="00FFFF"/>
                </a:highlight>
                <a:latin typeface="FangSong" panose="02010609060101010101" pitchFamily="49" charset="-122"/>
                <a:ea typeface="FangSong" panose="02010609060101010101" pitchFamily="49" charset="-122"/>
              </a:rPr>
              <a:t>clf</a:t>
            </a:r>
            <a:r>
              <a:rPr lang="zh-CN" altLang="en" b="0" i="0" u="none" strike="noStrike" dirty="0">
                <a:solidFill>
                  <a:srgbClr val="0D0D0D"/>
                </a:solidFill>
                <a:effectLst/>
                <a:latin typeface="FangSong" panose="02010609060101010101" pitchFamily="49" charset="-122"/>
                <a:ea typeface="FangSong" panose="02010609060101010101" pitchFamily="49" charset="-122"/>
              </a:rPr>
              <a:t>，</a:t>
            </a:r>
            <a:r>
              <a:rPr lang="zh-CN" altLang="en-US" b="0" i="0" u="none" strike="noStrike" dirty="0">
                <a:solidFill>
                  <a:srgbClr val="0D0D0D"/>
                </a:solidFill>
                <a:effectLst/>
                <a:latin typeface="FangSong" panose="02010609060101010101" pitchFamily="49" charset="-122"/>
                <a:ea typeface="FangSong" panose="02010609060101010101" pitchFamily="49" charset="-122"/>
              </a:rPr>
              <a:t>然后</a:t>
            </a:r>
            <a:r>
              <a:rPr lang="zh-CN" altLang="en-US" b="0" i="0" u="none" strike="noStrike" dirty="0">
                <a:solidFill>
                  <a:srgbClr val="FF0000"/>
                </a:solidFill>
                <a:effectLst/>
                <a:latin typeface="FangSong" panose="02010609060101010101" pitchFamily="49" charset="-122"/>
                <a:ea typeface="FangSong" panose="02010609060101010101" pitchFamily="49" charset="-122"/>
              </a:rPr>
              <a:t>使用</a:t>
            </a:r>
            <a:r>
              <a:rPr lang="en" altLang="zh-CN" dirty="0">
                <a:solidFill>
                  <a:srgbClr val="FF0000"/>
                </a:solidFill>
                <a:latin typeface="FangSong" panose="02010609060101010101" pitchFamily="49" charset="-122"/>
                <a:ea typeface="FangSong" panose="02010609060101010101" pitchFamily="49" charset="-122"/>
              </a:rPr>
              <a:t>score</a:t>
            </a:r>
            <a:r>
              <a:rPr lang="zh-CN" altLang="en-US" b="0" i="0" u="none" strike="noStrike" dirty="0">
                <a:solidFill>
                  <a:srgbClr val="FF0000"/>
                </a:solidFill>
                <a:effectLst/>
                <a:latin typeface="FangSong" panose="02010609060101010101" pitchFamily="49" charset="-122"/>
                <a:ea typeface="FangSong" panose="02010609060101010101" pitchFamily="49" charset="-122"/>
              </a:rPr>
              <a:t>方法对测试集进行评分</a:t>
            </a:r>
            <a:r>
              <a:rPr lang="zh-CN" altLang="en-US" b="0" i="0" u="none" strike="noStrike" dirty="0">
                <a:solidFill>
                  <a:srgbClr val="0D0D0D"/>
                </a:solidFill>
                <a:effectLst/>
                <a:latin typeface="FangSong" panose="02010609060101010101" pitchFamily="49" charset="-122"/>
                <a:ea typeface="FangSong" panose="02010609060101010101" pitchFamily="49" charset="-122"/>
              </a:rPr>
              <a:t>。这将返回模型在测试集上的准确率。</a:t>
            </a:r>
            <a:endParaRPr kumimoji="1" lang="zh-CN" altLang="en-US" dirty="0">
              <a:latin typeface="FangSong" panose="02010609060101010101" pitchFamily="49" charset="-122"/>
              <a:ea typeface="FangSong" panose="02010609060101010101" pitchFamily="49" charset="-122"/>
            </a:endParaRPr>
          </a:p>
        </p:txBody>
      </p:sp>
      <p:sp>
        <p:nvSpPr>
          <p:cNvPr id="8" name="文本框 7">
            <a:extLst>
              <a:ext uri="{FF2B5EF4-FFF2-40B4-BE49-F238E27FC236}">
                <a16:creationId xmlns:a16="http://schemas.microsoft.com/office/drawing/2014/main" id="{4371E654-BBB2-9FCA-5ECC-88DF43D48F9E}"/>
              </a:ext>
            </a:extLst>
          </p:cNvPr>
          <p:cNvSpPr txBox="1"/>
          <p:nvPr/>
        </p:nvSpPr>
        <p:spPr>
          <a:xfrm>
            <a:off x="642384" y="3646967"/>
            <a:ext cx="2940788" cy="369332"/>
          </a:xfrm>
          <a:prstGeom prst="rect">
            <a:avLst/>
          </a:prstGeom>
          <a:noFill/>
        </p:spPr>
        <p:txBody>
          <a:bodyPr wrap="square" rtlCol="0">
            <a:spAutoFit/>
          </a:bodyPr>
          <a:lstStyle/>
          <a:p>
            <a:r>
              <a:rPr kumimoji="1" lang="zh-CN" altLang="en-US" dirty="0">
                <a:highlight>
                  <a:srgbClr val="FFFF00"/>
                </a:highlight>
                <a:latin typeface="KaiTi" panose="02010609060101010101" pitchFamily="49" charset="-122"/>
                <a:ea typeface="KaiTi" panose="02010609060101010101" pitchFamily="49" charset="-122"/>
              </a:rPr>
              <a:t>输入测试点进行预测分类：</a:t>
            </a:r>
          </a:p>
        </p:txBody>
      </p:sp>
      <p:pic>
        <p:nvPicPr>
          <p:cNvPr id="6148" name="Picture 4">
            <a:extLst>
              <a:ext uri="{FF2B5EF4-FFF2-40B4-BE49-F238E27FC236}">
                <a16:creationId xmlns:a16="http://schemas.microsoft.com/office/drawing/2014/main" id="{89F6E3BE-FB4F-23C4-1041-8106F802FE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384" y="4154155"/>
            <a:ext cx="6539024" cy="1325685"/>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A487B8A1-57E6-3BA0-AFB3-F39077B686C8}"/>
              </a:ext>
            </a:extLst>
          </p:cNvPr>
          <p:cNvSpPr txBox="1"/>
          <p:nvPr/>
        </p:nvSpPr>
        <p:spPr>
          <a:xfrm>
            <a:off x="642384" y="5867609"/>
            <a:ext cx="2190307" cy="369332"/>
          </a:xfrm>
          <a:prstGeom prst="rect">
            <a:avLst/>
          </a:prstGeom>
          <a:noFill/>
        </p:spPr>
        <p:txBody>
          <a:bodyPr wrap="square" rtlCol="0">
            <a:spAutoFit/>
          </a:bodyPr>
          <a:lstStyle/>
          <a:p>
            <a:r>
              <a:rPr kumimoji="1" lang="zh-CN" altLang="en-US" dirty="0">
                <a:latin typeface="KaiTi" panose="02010609060101010101" pitchFamily="49" charset="-122"/>
                <a:ea typeface="KaiTi" panose="02010609060101010101" pitchFamily="49" charset="-122"/>
              </a:rPr>
              <a:t>结果为</a:t>
            </a:r>
            <a:r>
              <a:rPr kumimoji="1" lang="en-US" altLang="zh-CN" dirty="0">
                <a:latin typeface="KaiTi" panose="02010609060101010101" pitchFamily="49" charset="-122"/>
                <a:ea typeface="KaiTi" panose="02010609060101010101" pitchFamily="49" charset="-122"/>
              </a:rPr>
              <a:t>:1.0</a:t>
            </a:r>
            <a:endParaRPr kumimoji="1" lang="zh-CN" altLang="en-US" dirty="0">
              <a:latin typeface="KaiTi" panose="02010609060101010101" pitchFamily="49" charset="-122"/>
              <a:ea typeface="KaiTi" panose="02010609060101010101" pitchFamily="49" charset="-122"/>
            </a:endParaRPr>
          </a:p>
        </p:txBody>
      </p:sp>
      <p:sp>
        <p:nvSpPr>
          <p:cNvPr id="10" name="文本框 9">
            <a:extLst>
              <a:ext uri="{FF2B5EF4-FFF2-40B4-BE49-F238E27FC236}">
                <a16:creationId xmlns:a16="http://schemas.microsoft.com/office/drawing/2014/main" id="{00A20BF3-8BC8-973C-6484-DFB4E356FDC6}"/>
              </a:ext>
            </a:extLst>
          </p:cNvPr>
          <p:cNvSpPr txBox="1"/>
          <p:nvPr/>
        </p:nvSpPr>
        <p:spPr>
          <a:xfrm>
            <a:off x="2860157" y="6019800"/>
            <a:ext cx="5188689" cy="369332"/>
          </a:xfrm>
          <a:prstGeom prst="rect">
            <a:avLst/>
          </a:prstGeom>
          <a:noFill/>
        </p:spPr>
        <p:txBody>
          <a:bodyPr wrap="square" rtlCol="0">
            <a:spAutoFit/>
          </a:bodyPr>
          <a:lstStyle/>
          <a:p>
            <a:r>
              <a:rPr kumimoji="1" lang="zh-CN" altLang="en-US" dirty="0">
                <a:latin typeface="FangSong" panose="02010609060101010101" pitchFamily="49" charset="-122"/>
                <a:ea typeface="FangSong" panose="02010609060101010101" pitchFamily="49" charset="-122"/>
              </a:rPr>
              <a:t>结果为</a:t>
            </a:r>
            <a:r>
              <a:rPr kumimoji="1" lang="en-US" altLang="zh-CN" dirty="0">
                <a:latin typeface="FangSong" panose="02010609060101010101" pitchFamily="49" charset="-122"/>
                <a:ea typeface="FangSong" panose="02010609060101010101" pitchFamily="49" charset="-122"/>
              </a:rPr>
              <a:t>1.0</a:t>
            </a:r>
            <a:r>
              <a:rPr kumimoji="1" lang="zh-CN" altLang="en-US" dirty="0">
                <a:latin typeface="FangSong" panose="02010609060101010101" pitchFamily="49" charset="-122"/>
                <a:ea typeface="FangSong" panose="02010609060101010101" pitchFamily="49" charset="-122"/>
              </a:rPr>
              <a:t>说明输入的这个数据属于</a:t>
            </a:r>
            <a:r>
              <a:rPr kumimoji="1" lang="en-US" altLang="zh-CN" dirty="0">
                <a:latin typeface="FangSong" panose="02010609060101010101" pitchFamily="49" charset="-122"/>
                <a:ea typeface="FangSong" panose="02010609060101010101" pitchFamily="49" charset="-122"/>
              </a:rPr>
              <a:t>1</a:t>
            </a:r>
            <a:r>
              <a:rPr kumimoji="1" lang="zh-CN" altLang="en-US" dirty="0">
                <a:latin typeface="FangSong" panose="02010609060101010101" pitchFamily="49" charset="-122"/>
                <a:ea typeface="FangSong" panose="02010609060101010101" pitchFamily="49" charset="-122"/>
              </a:rPr>
              <a:t>号鸢尾花</a:t>
            </a:r>
          </a:p>
        </p:txBody>
      </p:sp>
    </p:spTree>
    <p:extLst>
      <p:ext uri="{BB962C8B-B14F-4D97-AF65-F5344CB8AC3E}">
        <p14:creationId xmlns:p14="http://schemas.microsoft.com/office/powerpoint/2010/main" val="330706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 calcmode="lin" valueType="num">
                                      <p:cBhvr additive="base">
                                        <p:cTn id="12" dur="500" fill="hold"/>
                                        <p:tgtEl>
                                          <p:spTgt spid="6146"/>
                                        </p:tgtEl>
                                        <p:attrNameLst>
                                          <p:attrName>ppt_x</p:attrName>
                                        </p:attrNameLst>
                                      </p:cBhvr>
                                      <p:tavLst>
                                        <p:tav tm="0">
                                          <p:val>
                                            <p:strVal val="#ppt_x"/>
                                          </p:val>
                                        </p:tav>
                                        <p:tav tm="100000">
                                          <p:val>
                                            <p:strVal val="#ppt_x"/>
                                          </p:val>
                                        </p:tav>
                                      </p:tavLst>
                                    </p:anim>
                                    <p:anim calcmode="lin" valueType="num">
                                      <p:cBhvr additive="base">
                                        <p:cTn id="13"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dissolv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6148"/>
                                        </p:tgtEl>
                                        <p:attrNameLst>
                                          <p:attrName>style.visibility</p:attrName>
                                        </p:attrNameLst>
                                      </p:cBhvr>
                                      <p:to>
                                        <p:strVal val="visible"/>
                                      </p:to>
                                    </p:set>
                                    <p:animEffect transition="in" filter="dissolve">
                                      <p:cBhvr>
                                        <p:cTn id="40" dur="500"/>
                                        <p:tgtEl>
                                          <p:spTgt spid="6148"/>
                                        </p:tgtEl>
                                      </p:cBhvr>
                                    </p:animEffect>
                                  </p:childTnLst>
                                </p:cTn>
                              </p:par>
                            </p:childTnLst>
                          </p:cTn>
                        </p:par>
                      </p:childTnLst>
                    </p:cTn>
                  </p:par>
                  <p:par>
                    <p:cTn id="41" fill="hold">
                      <p:stCondLst>
                        <p:cond delay="indefinite"/>
                      </p:stCondLst>
                      <p:childTnLst>
                        <p:par>
                          <p:cTn id="42" fill="hold">
                            <p:stCondLst>
                              <p:cond delay="0"/>
                            </p:stCondLst>
                            <p:childTnLst>
                              <p:par>
                                <p:cTn id="43" presetID="5" presetClass="entr" presetSubtype="1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checkerboard(across)">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wipe(down)">
                                      <p:cBhvr>
                                        <p:cTn id="5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48425F5-CEE8-49FB-CD9B-9E3ACA7A5D61}"/>
              </a:ext>
            </a:extLst>
          </p:cNvPr>
          <p:cNvSpPr txBox="1"/>
          <p:nvPr/>
        </p:nvSpPr>
        <p:spPr>
          <a:xfrm>
            <a:off x="637954" y="361506"/>
            <a:ext cx="3083442" cy="369332"/>
          </a:xfrm>
          <a:prstGeom prst="rect">
            <a:avLst/>
          </a:prstGeom>
          <a:noFill/>
        </p:spPr>
        <p:txBody>
          <a:bodyPr wrap="square" rtlCol="0">
            <a:spAutoFit/>
          </a:bodyPr>
          <a:lstStyle/>
          <a:p>
            <a:r>
              <a:rPr kumimoji="1" lang="zh-CN" altLang="en-US" dirty="0">
                <a:highlight>
                  <a:srgbClr val="FFFF00"/>
                </a:highlight>
                <a:latin typeface="KaiTi" panose="02010609060101010101" pitchFamily="49" charset="-122"/>
                <a:ea typeface="KaiTi" panose="02010609060101010101" pitchFamily="49" charset="-122"/>
              </a:rPr>
              <a:t>将测试点加入图形中观察：</a:t>
            </a:r>
          </a:p>
        </p:txBody>
      </p:sp>
      <p:pic>
        <p:nvPicPr>
          <p:cNvPr id="7170" name="Picture 2">
            <a:extLst>
              <a:ext uri="{FF2B5EF4-FFF2-40B4-BE49-F238E27FC236}">
                <a16:creationId xmlns:a16="http://schemas.microsoft.com/office/drawing/2014/main" id="{8BD9C9AD-9B7C-1AC0-EE3E-8371091D4E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954" y="956264"/>
            <a:ext cx="6783572" cy="183633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B69FFD2E-447C-3B77-BFCB-4291D3F55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954" y="3429000"/>
            <a:ext cx="4902200" cy="33401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516FE4CC-4E1B-3BED-D0C4-69B877CF14A0}"/>
              </a:ext>
            </a:extLst>
          </p:cNvPr>
          <p:cNvSpPr txBox="1"/>
          <p:nvPr/>
        </p:nvSpPr>
        <p:spPr>
          <a:xfrm>
            <a:off x="637954" y="3018024"/>
            <a:ext cx="1711842" cy="369332"/>
          </a:xfrm>
          <a:prstGeom prst="rect">
            <a:avLst/>
          </a:prstGeom>
          <a:noFill/>
        </p:spPr>
        <p:txBody>
          <a:bodyPr wrap="square" rtlCol="0">
            <a:spAutoFit/>
          </a:bodyPr>
          <a:lstStyle/>
          <a:p>
            <a:r>
              <a:rPr kumimoji="1" lang="zh-CN" altLang="en-US" dirty="0">
                <a:latin typeface="KaiTi" panose="02010609060101010101" pitchFamily="49" charset="-122"/>
                <a:ea typeface="KaiTi" panose="02010609060101010101" pitchFamily="49" charset="-122"/>
              </a:rPr>
              <a:t>返回结果：</a:t>
            </a:r>
          </a:p>
        </p:txBody>
      </p:sp>
      <p:sp>
        <p:nvSpPr>
          <p:cNvPr id="7" name="文本框 6">
            <a:extLst>
              <a:ext uri="{FF2B5EF4-FFF2-40B4-BE49-F238E27FC236}">
                <a16:creationId xmlns:a16="http://schemas.microsoft.com/office/drawing/2014/main" id="{635831A9-9641-50A7-73A2-3B31BC60B751}"/>
              </a:ext>
            </a:extLst>
          </p:cNvPr>
          <p:cNvSpPr txBox="1"/>
          <p:nvPr/>
        </p:nvSpPr>
        <p:spPr>
          <a:xfrm>
            <a:off x="5951575" y="3202690"/>
            <a:ext cx="6097772" cy="2585323"/>
          </a:xfrm>
          <a:prstGeom prst="rect">
            <a:avLst/>
          </a:prstGeom>
          <a:noFill/>
        </p:spPr>
        <p:txBody>
          <a:bodyPr wrap="square">
            <a:spAutoFit/>
          </a:bodyPr>
          <a:lstStyle/>
          <a:p>
            <a:pPr algn="l"/>
            <a:r>
              <a:rPr lang="zh-CN" altLang="en-US" b="0" i="0" u="none" strike="noStrike" dirty="0">
                <a:solidFill>
                  <a:srgbClr val="0D0D0D"/>
                </a:solidFill>
                <a:effectLst/>
                <a:latin typeface="FangSong" panose="02010609060101010101" pitchFamily="49" charset="-122"/>
                <a:ea typeface="FangSong" panose="02010609060101010101" pitchFamily="49" charset="-122"/>
              </a:rPr>
              <a:t>这段代码主要完成以下几个任务：</a:t>
            </a:r>
          </a:p>
          <a:p>
            <a:pPr algn="l">
              <a:buFont typeface="+mj-lt"/>
              <a:buAutoNum type="arabicPeriod"/>
            </a:pPr>
            <a:r>
              <a:rPr lang="zh-CN" altLang="en-US" b="0" i="0" u="none" strike="noStrike" dirty="0">
                <a:solidFill>
                  <a:srgbClr val="0D0D0D"/>
                </a:solidFill>
                <a:effectLst/>
                <a:latin typeface="FangSong" panose="02010609060101010101" pitchFamily="49" charset="-122"/>
                <a:ea typeface="FangSong" panose="02010609060101010101" pitchFamily="49" charset="-122"/>
              </a:rPr>
              <a:t>使用 </a:t>
            </a:r>
            <a:r>
              <a:rPr lang="en" altLang="zh-CN" b="0" i="0" u="none" strike="noStrike" dirty="0" err="1">
                <a:solidFill>
                  <a:srgbClr val="0D0D0D"/>
                </a:solidFill>
                <a:effectLst/>
                <a:latin typeface="FangSong" panose="02010609060101010101" pitchFamily="49" charset="-122"/>
                <a:ea typeface="FangSong" panose="02010609060101010101" pitchFamily="49" charset="-122"/>
              </a:rPr>
              <a:t>plt.scatter</a:t>
            </a:r>
            <a:r>
              <a:rPr lang="en" altLang="zh-CN" b="0" i="0" u="none" strike="noStrike" dirty="0">
                <a:solidFill>
                  <a:srgbClr val="0D0D0D"/>
                </a:solidFill>
                <a:effectLst/>
                <a:latin typeface="FangSong" panose="02010609060101010101" pitchFamily="49" charset="-122"/>
                <a:ea typeface="FangSong" panose="02010609060101010101" pitchFamily="49" charset="-122"/>
              </a:rPr>
              <a:t> </a:t>
            </a:r>
            <a:r>
              <a:rPr lang="zh-CN" altLang="en-US" b="0" i="0" u="none" strike="noStrike" dirty="0">
                <a:solidFill>
                  <a:srgbClr val="0D0D0D"/>
                </a:solidFill>
                <a:effectLst/>
                <a:latin typeface="FangSong" panose="02010609060101010101" pitchFamily="49" charset="-122"/>
                <a:ea typeface="FangSong" panose="02010609060101010101" pitchFamily="49" charset="-122"/>
              </a:rPr>
              <a:t>函数绘制了鸢尾花数据集中前 </a:t>
            </a:r>
            <a:r>
              <a:rPr lang="en-US" altLang="zh-CN" b="0" i="0" u="none" strike="noStrike" dirty="0">
                <a:solidFill>
                  <a:srgbClr val="0D0D0D"/>
                </a:solidFill>
                <a:effectLst/>
                <a:latin typeface="FangSong" panose="02010609060101010101" pitchFamily="49" charset="-122"/>
                <a:ea typeface="FangSong" panose="02010609060101010101" pitchFamily="49" charset="-122"/>
              </a:rPr>
              <a:t>50 </a:t>
            </a:r>
            <a:r>
              <a:rPr lang="zh-CN" altLang="en-US" b="0" i="0" u="none" strike="noStrike" dirty="0">
                <a:solidFill>
                  <a:srgbClr val="0D0D0D"/>
                </a:solidFill>
                <a:effectLst/>
                <a:latin typeface="FangSong" panose="02010609060101010101" pitchFamily="49" charset="-122"/>
                <a:ea typeface="FangSong" panose="02010609060101010101" pitchFamily="49" charset="-122"/>
              </a:rPr>
              <a:t>个样本和后 </a:t>
            </a:r>
            <a:r>
              <a:rPr lang="en-US" altLang="zh-CN" b="0" i="0" u="none" strike="noStrike" dirty="0">
                <a:solidFill>
                  <a:srgbClr val="0D0D0D"/>
                </a:solidFill>
                <a:effectLst/>
                <a:latin typeface="FangSong" panose="02010609060101010101" pitchFamily="49" charset="-122"/>
                <a:ea typeface="FangSong" panose="02010609060101010101" pitchFamily="49" charset="-122"/>
              </a:rPr>
              <a:t>50 </a:t>
            </a:r>
            <a:r>
              <a:rPr lang="zh-CN" altLang="en-US" b="0" i="0" u="none" strike="noStrike" dirty="0">
                <a:solidFill>
                  <a:srgbClr val="0D0D0D"/>
                </a:solidFill>
                <a:effectLst/>
                <a:latin typeface="FangSong" panose="02010609060101010101" pitchFamily="49" charset="-122"/>
                <a:ea typeface="FangSong" panose="02010609060101010101" pitchFamily="49" charset="-122"/>
              </a:rPr>
              <a:t>个样本的散点图，分别表示</a:t>
            </a:r>
            <a:r>
              <a:rPr lang="zh-CN" altLang="en-US" b="0" i="0" u="none" strike="noStrike" dirty="0">
                <a:solidFill>
                  <a:srgbClr val="0D0D0D"/>
                </a:solidFill>
                <a:effectLst/>
                <a:highlight>
                  <a:srgbClr val="FFFF00"/>
                </a:highlight>
                <a:latin typeface="FangSong" panose="02010609060101010101" pitchFamily="49" charset="-122"/>
                <a:ea typeface="FangSong" panose="02010609060101010101" pitchFamily="49" charset="-122"/>
              </a:rPr>
              <a:t>两种类别</a:t>
            </a:r>
            <a:r>
              <a:rPr lang="zh-CN" altLang="en-US" b="0" i="0" u="none" strike="noStrike" dirty="0">
                <a:solidFill>
                  <a:srgbClr val="0D0D0D"/>
                </a:solidFill>
                <a:effectLst/>
                <a:latin typeface="FangSong" panose="02010609060101010101" pitchFamily="49" charset="-122"/>
                <a:ea typeface="FangSong" panose="02010609060101010101" pitchFamily="49" charset="-122"/>
              </a:rPr>
              <a:t>。</a:t>
            </a:r>
          </a:p>
          <a:p>
            <a:pPr algn="l">
              <a:buFont typeface="+mj-lt"/>
              <a:buAutoNum type="arabicPeriod"/>
            </a:pPr>
            <a:r>
              <a:rPr lang="zh-CN" altLang="en-US" b="0" i="0" u="none" strike="noStrike" dirty="0">
                <a:solidFill>
                  <a:srgbClr val="0D0D0D"/>
                </a:solidFill>
                <a:effectLst/>
                <a:latin typeface="FangSong" panose="02010609060101010101" pitchFamily="49" charset="-122"/>
                <a:ea typeface="FangSong" panose="02010609060101010101" pitchFamily="49" charset="-122"/>
              </a:rPr>
              <a:t>使用 </a:t>
            </a:r>
            <a:r>
              <a:rPr lang="en" altLang="zh-CN" b="0" i="0" u="none" strike="noStrike" dirty="0" err="1">
                <a:solidFill>
                  <a:srgbClr val="0D0D0D"/>
                </a:solidFill>
                <a:effectLst/>
                <a:latin typeface="FangSong" panose="02010609060101010101" pitchFamily="49" charset="-122"/>
                <a:ea typeface="FangSong" panose="02010609060101010101" pitchFamily="49" charset="-122"/>
              </a:rPr>
              <a:t>plt.plot</a:t>
            </a:r>
            <a:r>
              <a:rPr lang="en" altLang="zh-CN" b="0" i="0" u="none" strike="noStrike" dirty="0">
                <a:solidFill>
                  <a:srgbClr val="0D0D0D"/>
                </a:solidFill>
                <a:effectLst/>
                <a:latin typeface="FangSong" panose="02010609060101010101" pitchFamily="49" charset="-122"/>
                <a:ea typeface="FangSong" panose="02010609060101010101" pitchFamily="49" charset="-122"/>
              </a:rPr>
              <a:t> </a:t>
            </a:r>
            <a:r>
              <a:rPr lang="zh-CN" altLang="en-US" b="0" i="0" u="none" strike="noStrike" dirty="0">
                <a:solidFill>
                  <a:srgbClr val="0D0D0D"/>
                </a:solidFill>
                <a:effectLst/>
                <a:latin typeface="FangSong" panose="02010609060101010101" pitchFamily="49" charset="-122"/>
                <a:ea typeface="FangSong" panose="02010609060101010101" pitchFamily="49" charset="-122"/>
              </a:rPr>
              <a:t>函数在图中</a:t>
            </a:r>
            <a:r>
              <a:rPr lang="zh-CN" altLang="en-US" b="0" i="0" u="none" strike="noStrike" dirty="0">
                <a:solidFill>
                  <a:srgbClr val="0D0D0D"/>
                </a:solidFill>
                <a:effectLst/>
                <a:highlight>
                  <a:srgbClr val="FFFF00"/>
                </a:highlight>
                <a:latin typeface="FangSong" panose="02010609060101010101" pitchFamily="49" charset="-122"/>
                <a:ea typeface="FangSong" panose="02010609060101010101" pitchFamily="49" charset="-122"/>
              </a:rPr>
              <a:t>绘制了测试点</a:t>
            </a:r>
            <a:r>
              <a:rPr lang="zh-CN" altLang="en-US" b="0" i="0" u="none" strike="noStrike" dirty="0">
                <a:solidFill>
                  <a:srgbClr val="0D0D0D"/>
                </a:solidFill>
                <a:effectLst/>
                <a:latin typeface="FangSong" panose="02010609060101010101" pitchFamily="49" charset="-122"/>
                <a:ea typeface="FangSong" panose="02010609060101010101" pitchFamily="49" charset="-122"/>
              </a:rPr>
              <a:t>，以蓝色圆圈（</a:t>
            </a:r>
            <a:r>
              <a:rPr lang="en-US" altLang="zh-CN" b="0" i="0" u="none" strike="noStrike" dirty="0">
                <a:solidFill>
                  <a:srgbClr val="0D0D0D"/>
                </a:solidFill>
                <a:effectLst/>
                <a:latin typeface="FangSong" panose="02010609060101010101" pitchFamily="49" charset="-122"/>
                <a:ea typeface="FangSong" panose="02010609060101010101" pitchFamily="49" charset="-122"/>
              </a:rPr>
              <a:t>'</a:t>
            </a:r>
            <a:r>
              <a:rPr lang="en" altLang="zh-CN" b="0" i="0" u="none" strike="noStrike" dirty="0" err="1">
                <a:solidFill>
                  <a:srgbClr val="0D0D0D"/>
                </a:solidFill>
                <a:effectLst/>
                <a:latin typeface="FangSong" panose="02010609060101010101" pitchFamily="49" charset="-122"/>
                <a:ea typeface="FangSong" panose="02010609060101010101" pitchFamily="49" charset="-122"/>
              </a:rPr>
              <a:t>bo</a:t>
            </a:r>
            <a:r>
              <a:rPr lang="en" altLang="zh-CN" b="0" i="0" u="none" strike="noStrike" dirty="0">
                <a:solidFill>
                  <a:srgbClr val="0D0D0D"/>
                </a:solidFill>
                <a:effectLst/>
                <a:latin typeface="FangSong" panose="02010609060101010101" pitchFamily="49" charset="-122"/>
                <a:ea typeface="FangSong" panose="02010609060101010101" pitchFamily="49" charset="-122"/>
              </a:rPr>
              <a:t>'</a:t>
            </a:r>
            <a:r>
              <a:rPr lang="zh-CN" altLang="en" b="0" i="0" u="none" strike="noStrike" dirty="0">
                <a:solidFill>
                  <a:srgbClr val="0D0D0D"/>
                </a:solidFill>
                <a:effectLst/>
                <a:latin typeface="FangSong" panose="02010609060101010101" pitchFamily="49" charset="-122"/>
                <a:ea typeface="FangSong" panose="02010609060101010101" pitchFamily="49" charset="-122"/>
              </a:rPr>
              <a:t>）</a:t>
            </a:r>
            <a:r>
              <a:rPr lang="zh-CN" altLang="en-US" b="0" i="0" u="none" strike="noStrike" dirty="0">
                <a:solidFill>
                  <a:srgbClr val="0D0D0D"/>
                </a:solidFill>
                <a:effectLst/>
                <a:latin typeface="FangSong" panose="02010609060101010101" pitchFamily="49" charset="-122"/>
                <a:ea typeface="FangSong" panose="02010609060101010101" pitchFamily="49" charset="-122"/>
              </a:rPr>
              <a:t>表示。</a:t>
            </a:r>
          </a:p>
          <a:p>
            <a:pPr algn="l">
              <a:buFont typeface="+mj-lt"/>
              <a:buAutoNum type="arabicPeriod"/>
            </a:pPr>
            <a:r>
              <a:rPr lang="zh-CN" altLang="en-US" b="0" i="0" u="none" strike="noStrike" dirty="0">
                <a:solidFill>
                  <a:srgbClr val="0D0D0D"/>
                </a:solidFill>
                <a:effectLst/>
                <a:latin typeface="FangSong" panose="02010609060101010101" pitchFamily="49" charset="-122"/>
                <a:ea typeface="FangSong" panose="02010609060101010101" pitchFamily="49" charset="-122"/>
              </a:rPr>
              <a:t>使用 </a:t>
            </a:r>
            <a:r>
              <a:rPr lang="en" altLang="zh-CN" b="0" i="0" u="none" strike="noStrike" dirty="0" err="1">
                <a:solidFill>
                  <a:srgbClr val="0D0D0D"/>
                </a:solidFill>
                <a:effectLst/>
                <a:latin typeface="FangSong" panose="02010609060101010101" pitchFamily="49" charset="-122"/>
                <a:ea typeface="FangSong" panose="02010609060101010101" pitchFamily="49" charset="-122"/>
              </a:rPr>
              <a:t>plt.xlabel</a:t>
            </a:r>
            <a:r>
              <a:rPr lang="en" altLang="zh-CN" b="0" i="0" u="none" strike="noStrike" dirty="0">
                <a:solidFill>
                  <a:srgbClr val="0D0D0D"/>
                </a:solidFill>
                <a:effectLst/>
                <a:latin typeface="FangSong" panose="02010609060101010101" pitchFamily="49" charset="-122"/>
                <a:ea typeface="FangSong" panose="02010609060101010101" pitchFamily="49" charset="-122"/>
              </a:rPr>
              <a:t> </a:t>
            </a:r>
            <a:r>
              <a:rPr lang="zh-CN" altLang="en-US" b="0" i="0" u="none" strike="noStrike" dirty="0">
                <a:solidFill>
                  <a:srgbClr val="0D0D0D"/>
                </a:solidFill>
                <a:effectLst/>
                <a:latin typeface="FangSong" panose="02010609060101010101" pitchFamily="49" charset="-122"/>
                <a:ea typeface="FangSong" panose="02010609060101010101" pitchFamily="49" charset="-122"/>
              </a:rPr>
              <a:t>和 </a:t>
            </a:r>
            <a:r>
              <a:rPr lang="en" altLang="zh-CN" b="0" i="0" u="none" strike="noStrike" dirty="0" err="1">
                <a:solidFill>
                  <a:srgbClr val="0D0D0D"/>
                </a:solidFill>
                <a:effectLst/>
                <a:latin typeface="FangSong" panose="02010609060101010101" pitchFamily="49" charset="-122"/>
                <a:ea typeface="FangSong" panose="02010609060101010101" pitchFamily="49" charset="-122"/>
              </a:rPr>
              <a:t>plt.ylabel</a:t>
            </a:r>
            <a:r>
              <a:rPr lang="en" altLang="zh-CN" b="0" i="0" u="none" strike="noStrike" dirty="0">
                <a:solidFill>
                  <a:srgbClr val="0D0D0D"/>
                </a:solidFill>
                <a:effectLst/>
                <a:latin typeface="FangSong" panose="02010609060101010101" pitchFamily="49" charset="-122"/>
                <a:ea typeface="FangSong" panose="02010609060101010101" pitchFamily="49" charset="-122"/>
              </a:rPr>
              <a:t> </a:t>
            </a:r>
            <a:r>
              <a:rPr lang="zh-CN" altLang="en-US" b="0" i="0" u="none" strike="noStrike" dirty="0">
                <a:solidFill>
                  <a:srgbClr val="0D0D0D"/>
                </a:solidFill>
                <a:effectLst/>
                <a:latin typeface="FangSong" panose="02010609060101010101" pitchFamily="49" charset="-122"/>
                <a:ea typeface="FangSong" panose="02010609060101010101" pitchFamily="49" charset="-122"/>
              </a:rPr>
              <a:t>函数添加了 </a:t>
            </a:r>
            <a:r>
              <a:rPr lang="en" altLang="zh-CN" b="0" i="0" u="none" strike="noStrike" dirty="0">
                <a:solidFill>
                  <a:srgbClr val="0D0D0D"/>
                </a:solidFill>
                <a:effectLst/>
                <a:latin typeface="FangSong" panose="02010609060101010101" pitchFamily="49" charset="-122"/>
                <a:ea typeface="FangSong" panose="02010609060101010101" pitchFamily="49" charset="-122"/>
              </a:rPr>
              <a:t>x </a:t>
            </a:r>
            <a:r>
              <a:rPr lang="zh-CN" altLang="en-US" b="0" i="0" u="none" strike="noStrike" dirty="0">
                <a:solidFill>
                  <a:srgbClr val="0D0D0D"/>
                </a:solidFill>
                <a:effectLst/>
                <a:latin typeface="FangSong" panose="02010609060101010101" pitchFamily="49" charset="-122"/>
                <a:ea typeface="FangSong" panose="02010609060101010101" pitchFamily="49" charset="-122"/>
              </a:rPr>
              <a:t>轴和 </a:t>
            </a:r>
            <a:r>
              <a:rPr lang="en" altLang="zh-CN" b="0" i="0" u="none" strike="noStrike" dirty="0">
                <a:solidFill>
                  <a:srgbClr val="0D0D0D"/>
                </a:solidFill>
                <a:effectLst/>
                <a:latin typeface="FangSong" panose="02010609060101010101" pitchFamily="49" charset="-122"/>
                <a:ea typeface="FangSong" panose="02010609060101010101" pitchFamily="49" charset="-122"/>
              </a:rPr>
              <a:t>y </a:t>
            </a:r>
            <a:r>
              <a:rPr lang="zh-CN" altLang="en-US" b="0" i="0" u="none" strike="noStrike" dirty="0">
                <a:solidFill>
                  <a:srgbClr val="0D0D0D"/>
                </a:solidFill>
                <a:effectLst/>
                <a:latin typeface="FangSong" panose="02010609060101010101" pitchFamily="49" charset="-122"/>
                <a:ea typeface="FangSong" panose="02010609060101010101" pitchFamily="49" charset="-122"/>
              </a:rPr>
              <a:t>轴的标签。</a:t>
            </a:r>
          </a:p>
          <a:p>
            <a:pPr algn="l">
              <a:buFont typeface="+mj-lt"/>
              <a:buAutoNum type="arabicPeriod"/>
            </a:pPr>
            <a:r>
              <a:rPr lang="zh-CN" altLang="en-US" b="0" i="0" u="none" strike="noStrike" dirty="0">
                <a:solidFill>
                  <a:srgbClr val="0D0D0D"/>
                </a:solidFill>
                <a:effectLst/>
                <a:latin typeface="FangSong" panose="02010609060101010101" pitchFamily="49" charset="-122"/>
                <a:ea typeface="FangSong" panose="02010609060101010101" pitchFamily="49" charset="-122"/>
              </a:rPr>
              <a:t>使用 </a:t>
            </a:r>
            <a:r>
              <a:rPr lang="en" altLang="zh-CN" b="0" i="0" u="none" strike="noStrike" dirty="0" err="1">
                <a:solidFill>
                  <a:srgbClr val="0D0D0D"/>
                </a:solidFill>
                <a:effectLst/>
                <a:latin typeface="FangSong" panose="02010609060101010101" pitchFamily="49" charset="-122"/>
                <a:ea typeface="FangSong" panose="02010609060101010101" pitchFamily="49" charset="-122"/>
              </a:rPr>
              <a:t>plt.legend</a:t>
            </a:r>
            <a:r>
              <a:rPr lang="en" altLang="zh-CN" b="0" i="0" u="none" strike="noStrike" dirty="0">
                <a:solidFill>
                  <a:srgbClr val="0D0D0D"/>
                </a:solidFill>
                <a:effectLst/>
                <a:latin typeface="FangSong" panose="02010609060101010101" pitchFamily="49" charset="-122"/>
                <a:ea typeface="FangSong" panose="02010609060101010101" pitchFamily="49" charset="-122"/>
              </a:rPr>
              <a:t> </a:t>
            </a:r>
            <a:r>
              <a:rPr lang="zh-CN" altLang="en-US" b="0" i="0" u="none" strike="noStrike" dirty="0">
                <a:solidFill>
                  <a:srgbClr val="0D0D0D"/>
                </a:solidFill>
                <a:effectLst/>
                <a:latin typeface="FangSong" panose="02010609060101010101" pitchFamily="49" charset="-122"/>
                <a:ea typeface="FangSong" panose="02010609060101010101" pitchFamily="49" charset="-122"/>
              </a:rPr>
              <a:t>函数添加了图例，以便</a:t>
            </a:r>
            <a:r>
              <a:rPr lang="zh-CN" altLang="en-US" b="0" i="0" u="none" strike="noStrike" dirty="0">
                <a:solidFill>
                  <a:srgbClr val="0D0D0D"/>
                </a:solidFill>
                <a:effectLst/>
                <a:highlight>
                  <a:srgbClr val="FFFF00"/>
                </a:highlight>
                <a:latin typeface="FangSong" panose="02010609060101010101" pitchFamily="49" charset="-122"/>
                <a:ea typeface="FangSong" panose="02010609060101010101" pitchFamily="49" charset="-122"/>
              </a:rPr>
              <a:t>区分不同的样本和测试点。</a:t>
            </a:r>
          </a:p>
        </p:txBody>
      </p:sp>
      <p:sp>
        <p:nvSpPr>
          <p:cNvPr id="8" name="文本框 7">
            <a:extLst>
              <a:ext uri="{FF2B5EF4-FFF2-40B4-BE49-F238E27FC236}">
                <a16:creationId xmlns:a16="http://schemas.microsoft.com/office/drawing/2014/main" id="{44D28A61-919E-A3B3-A4FE-F295492EDB87}"/>
              </a:ext>
            </a:extLst>
          </p:cNvPr>
          <p:cNvSpPr txBox="1"/>
          <p:nvPr/>
        </p:nvSpPr>
        <p:spPr>
          <a:xfrm>
            <a:off x="6096000" y="6124343"/>
            <a:ext cx="5103628" cy="369332"/>
          </a:xfrm>
          <a:prstGeom prst="rect">
            <a:avLst/>
          </a:prstGeom>
          <a:noFill/>
        </p:spPr>
        <p:txBody>
          <a:bodyPr wrap="square" rtlCol="0">
            <a:spAutoFit/>
          </a:bodyPr>
          <a:lstStyle/>
          <a:p>
            <a:r>
              <a:rPr kumimoji="1" lang="zh-CN" altLang="en-US" dirty="0">
                <a:highlight>
                  <a:srgbClr val="FF0000"/>
                </a:highlight>
              </a:rPr>
              <a:t>通过图形我们更加确定了测试点属于</a:t>
            </a:r>
            <a:r>
              <a:rPr kumimoji="1" lang="en-US" altLang="zh-CN" dirty="0">
                <a:highlight>
                  <a:srgbClr val="FF0000"/>
                </a:highlight>
              </a:rPr>
              <a:t>1</a:t>
            </a:r>
            <a:r>
              <a:rPr kumimoji="1" lang="zh-CN" altLang="en-US" dirty="0">
                <a:highlight>
                  <a:srgbClr val="FF0000"/>
                </a:highlight>
              </a:rPr>
              <a:t>号鸢尾花</a:t>
            </a:r>
          </a:p>
        </p:txBody>
      </p:sp>
    </p:spTree>
    <p:extLst>
      <p:ext uri="{BB962C8B-B14F-4D97-AF65-F5344CB8AC3E}">
        <p14:creationId xmlns:p14="http://schemas.microsoft.com/office/powerpoint/2010/main" val="26443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170"/>
                                        </p:tgtEl>
                                        <p:attrNameLst>
                                          <p:attrName>style.visibility</p:attrName>
                                        </p:attrNameLst>
                                      </p:cBhvr>
                                      <p:to>
                                        <p:strVal val="visible"/>
                                      </p:to>
                                    </p:set>
                                    <p:animEffect transition="in" filter="dissolve">
                                      <p:cBhvr>
                                        <p:cTn id="12" dur="500"/>
                                        <p:tgtEl>
                                          <p:spTgt spid="7170"/>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172"/>
                                        </p:tgtEl>
                                        <p:attrNameLst>
                                          <p:attrName>style.visibility</p:attrName>
                                        </p:attrNameLst>
                                      </p:cBhvr>
                                      <p:to>
                                        <p:strVal val="visible"/>
                                      </p:to>
                                    </p:set>
                                    <p:animEffect transition="in" filter="blinds(horizontal)">
                                      <p:cBhvr>
                                        <p:cTn id="22" dur="500"/>
                                        <p:tgtEl>
                                          <p:spTgt spid="7172"/>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circle(in)">
                                      <p:cBhvr>
                                        <p:cTn id="3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9E27B-D700-E698-9CB9-89BFB2A8F01A}"/>
              </a:ext>
            </a:extLst>
          </p:cNvPr>
          <p:cNvSpPr>
            <a:spLocks noGrp="1"/>
          </p:cNvSpPr>
          <p:nvPr>
            <p:ph type="title"/>
          </p:nvPr>
        </p:nvSpPr>
        <p:spPr>
          <a:xfrm>
            <a:off x="268362" y="213253"/>
            <a:ext cx="2474949" cy="998848"/>
          </a:xfrm>
        </p:spPr>
        <p:txBody>
          <a:bodyPr>
            <a:normAutofit/>
          </a:bodyPr>
          <a:lstStyle/>
          <a:p>
            <a:r>
              <a:rPr kumimoji="1" lang="zh-CN" altLang="en-US" dirty="0">
                <a:highlight>
                  <a:srgbClr val="FF0000"/>
                </a:highlight>
                <a:latin typeface="KaiTi" panose="02010609060101010101" pitchFamily="49" charset="-122"/>
                <a:ea typeface="KaiTi" panose="02010609060101010101" pitchFamily="49" charset="-122"/>
              </a:rPr>
              <a:t>总结：</a:t>
            </a:r>
          </a:p>
        </p:txBody>
      </p:sp>
      <p:sp>
        <p:nvSpPr>
          <p:cNvPr id="8" name="文本框 7">
            <a:extLst>
              <a:ext uri="{FF2B5EF4-FFF2-40B4-BE49-F238E27FC236}">
                <a16:creationId xmlns:a16="http://schemas.microsoft.com/office/drawing/2014/main" id="{0D84D053-90B8-C683-CA2A-EB6291DA448E}"/>
              </a:ext>
            </a:extLst>
          </p:cNvPr>
          <p:cNvSpPr txBox="1"/>
          <p:nvPr/>
        </p:nvSpPr>
        <p:spPr>
          <a:xfrm>
            <a:off x="268362" y="2905780"/>
            <a:ext cx="2349795" cy="523220"/>
          </a:xfrm>
          <a:prstGeom prst="rect">
            <a:avLst/>
          </a:prstGeom>
          <a:noFill/>
        </p:spPr>
        <p:txBody>
          <a:bodyPr wrap="square" rtlCol="0">
            <a:spAutoFit/>
          </a:bodyPr>
          <a:lstStyle/>
          <a:p>
            <a:r>
              <a:rPr kumimoji="1" lang="en-US" altLang="zh-CN" sz="2800" dirty="0">
                <a:highlight>
                  <a:srgbClr val="FFFF00"/>
                </a:highlight>
                <a:latin typeface="KaiTi" panose="02010609060101010101" pitchFamily="49" charset="-122"/>
                <a:ea typeface="KaiTi" panose="02010609060101010101" pitchFamily="49" charset="-122"/>
              </a:rPr>
              <a:t>KNN</a:t>
            </a:r>
            <a:r>
              <a:rPr kumimoji="1" lang="zh-CN" altLang="en-US" sz="2800" dirty="0">
                <a:highlight>
                  <a:srgbClr val="FFFF00"/>
                </a:highlight>
                <a:latin typeface="KaiTi" panose="02010609060101010101" pitchFamily="49" charset="-122"/>
                <a:ea typeface="KaiTi" panose="02010609060101010101" pitchFamily="49" charset="-122"/>
              </a:rPr>
              <a:t>算法</a:t>
            </a:r>
          </a:p>
        </p:txBody>
      </p:sp>
      <p:pic>
        <p:nvPicPr>
          <p:cNvPr id="9" name="图片 8">
            <a:extLst>
              <a:ext uri="{FF2B5EF4-FFF2-40B4-BE49-F238E27FC236}">
                <a16:creationId xmlns:a16="http://schemas.microsoft.com/office/drawing/2014/main" id="{59DB2A09-F18B-B190-E699-2BACD5A11FA8}"/>
              </a:ext>
            </a:extLst>
          </p:cNvPr>
          <p:cNvPicPr>
            <a:picLocks noChangeAspect="1"/>
          </p:cNvPicPr>
          <p:nvPr/>
        </p:nvPicPr>
        <p:blipFill rotWithShape="1">
          <a:blip r:embed="rId2"/>
          <a:srcRect l="4003" t="4202" r="4644" b="8317"/>
          <a:stretch/>
        </p:blipFill>
        <p:spPr>
          <a:xfrm>
            <a:off x="268362" y="3772037"/>
            <a:ext cx="4550735" cy="2891998"/>
          </a:xfrm>
          <a:prstGeom prst="rect">
            <a:avLst/>
          </a:prstGeom>
        </p:spPr>
      </p:pic>
      <p:sp>
        <p:nvSpPr>
          <p:cNvPr id="10" name="文本框 9">
            <a:extLst>
              <a:ext uri="{FF2B5EF4-FFF2-40B4-BE49-F238E27FC236}">
                <a16:creationId xmlns:a16="http://schemas.microsoft.com/office/drawing/2014/main" id="{A57BA747-68E2-24EE-B6EC-AC037D440015}"/>
              </a:ext>
            </a:extLst>
          </p:cNvPr>
          <p:cNvSpPr txBox="1"/>
          <p:nvPr/>
        </p:nvSpPr>
        <p:spPr>
          <a:xfrm>
            <a:off x="5036292" y="213253"/>
            <a:ext cx="2349795" cy="461665"/>
          </a:xfrm>
          <a:prstGeom prst="rect">
            <a:avLst/>
          </a:prstGeom>
          <a:noFill/>
        </p:spPr>
        <p:txBody>
          <a:bodyPr wrap="square" rtlCol="0">
            <a:spAutoFit/>
          </a:bodyPr>
          <a:lstStyle/>
          <a:p>
            <a:r>
              <a:rPr kumimoji="1" lang="en-US" altLang="zh-CN" sz="2400" dirty="0">
                <a:highlight>
                  <a:srgbClr val="FFFF00"/>
                </a:highlight>
                <a:latin typeface="KaiTi" panose="02010609060101010101" pitchFamily="49" charset="-122"/>
                <a:ea typeface="KaiTi" panose="02010609060101010101" pitchFamily="49" charset="-122"/>
              </a:rPr>
              <a:t>KNN</a:t>
            </a:r>
            <a:r>
              <a:rPr kumimoji="1" lang="zh-CN" altLang="en-US" sz="2400" dirty="0">
                <a:highlight>
                  <a:srgbClr val="FFFF00"/>
                </a:highlight>
                <a:latin typeface="KaiTi" panose="02010609060101010101" pitchFamily="49" charset="-122"/>
                <a:ea typeface="KaiTi" panose="02010609060101010101" pitchFamily="49" charset="-122"/>
              </a:rPr>
              <a:t>算法小技巧</a:t>
            </a:r>
          </a:p>
        </p:txBody>
      </p:sp>
      <p:pic>
        <p:nvPicPr>
          <p:cNvPr id="11" name="图片 10">
            <a:extLst>
              <a:ext uri="{FF2B5EF4-FFF2-40B4-BE49-F238E27FC236}">
                <a16:creationId xmlns:a16="http://schemas.microsoft.com/office/drawing/2014/main" id="{FD827D57-173F-2086-35CE-49030CB3B83D}"/>
              </a:ext>
            </a:extLst>
          </p:cNvPr>
          <p:cNvPicPr>
            <a:picLocks noChangeAspect="1"/>
          </p:cNvPicPr>
          <p:nvPr/>
        </p:nvPicPr>
        <p:blipFill rotWithShape="1">
          <a:blip r:embed="rId3"/>
          <a:srcRect l="4105" t="6950" r="5198" b="8363"/>
          <a:stretch/>
        </p:blipFill>
        <p:spPr>
          <a:xfrm>
            <a:off x="5732943" y="704832"/>
            <a:ext cx="4919329" cy="2893723"/>
          </a:xfrm>
          <a:prstGeom prst="rect">
            <a:avLst/>
          </a:prstGeom>
        </p:spPr>
      </p:pic>
      <p:sp>
        <p:nvSpPr>
          <p:cNvPr id="12" name="文本框 11">
            <a:extLst>
              <a:ext uri="{FF2B5EF4-FFF2-40B4-BE49-F238E27FC236}">
                <a16:creationId xmlns:a16="http://schemas.microsoft.com/office/drawing/2014/main" id="{F95BF3DB-F29F-25B5-B41E-9F96501E21DF}"/>
              </a:ext>
            </a:extLst>
          </p:cNvPr>
          <p:cNvSpPr txBox="1"/>
          <p:nvPr/>
        </p:nvSpPr>
        <p:spPr>
          <a:xfrm>
            <a:off x="5036292" y="3660110"/>
            <a:ext cx="2551814" cy="461665"/>
          </a:xfrm>
          <a:prstGeom prst="rect">
            <a:avLst/>
          </a:prstGeom>
          <a:noFill/>
        </p:spPr>
        <p:txBody>
          <a:bodyPr wrap="square" rtlCol="0">
            <a:spAutoFit/>
          </a:bodyPr>
          <a:lstStyle/>
          <a:p>
            <a:r>
              <a:rPr kumimoji="1" lang="en-US" altLang="zh-CN" sz="2400" dirty="0">
                <a:highlight>
                  <a:srgbClr val="FFFF00"/>
                </a:highlight>
                <a:latin typeface="KaiTi" panose="02010609060101010101" pitchFamily="49" charset="-122"/>
                <a:ea typeface="KaiTi" panose="02010609060101010101" pitchFamily="49" charset="-122"/>
              </a:rPr>
              <a:t>K</a:t>
            </a:r>
            <a:r>
              <a:rPr kumimoji="1" lang="zh-CN" altLang="en-US" sz="2400" dirty="0">
                <a:highlight>
                  <a:srgbClr val="FFFF00"/>
                </a:highlight>
                <a:latin typeface="KaiTi" panose="02010609060101010101" pitchFamily="49" charset="-122"/>
                <a:ea typeface="KaiTi" panose="02010609060101010101" pitchFamily="49" charset="-122"/>
              </a:rPr>
              <a:t>近邻中</a:t>
            </a:r>
            <a:r>
              <a:rPr kumimoji="1" lang="en-US" altLang="zh-CN" sz="2400" dirty="0">
                <a:highlight>
                  <a:srgbClr val="FFFF00"/>
                </a:highlight>
                <a:latin typeface="KaiTi" panose="02010609060101010101" pitchFamily="49" charset="-122"/>
                <a:ea typeface="KaiTi" panose="02010609060101010101" pitchFamily="49" charset="-122"/>
              </a:rPr>
              <a:t>K</a:t>
            </a:r>
            <a:r>
              <a:rPr kumimoji="1" lang="zh-CN" altLang="en-US" sz="2400" dirty="0">
                <a:highlight>
                  <a:srgbClr val="FFFF00"/>
                </a:highlight>
                <a:latin typeface="KaiTi" panose="02010609060101010101" pitchFamily="49" charset="-122"/>
                <a:ea typeface="KaiTi" panose="02010609060101010101" pitchFamily="49" charset="-122"/>
              </a:rPr>
              <a:t>的大小：</a:t>
            </a:r>
          </a:p>
        </p:txBody>
      </p:sp>
      <p:pic>
        <p:nvPicPr>
          <p:cNvPr id="13" name="图片 12">
            <a:extLst>
              <a:ext uri="{FF2B5EF4-FFF2-40B4-BE49-F238E27FC236}">
                <a16:creationId xmlns:a16="http://schemas.microsoft.com/office/drawing/2014/main" id="{5DFFF61A-7C4E-9BE2-CDE2-F8E397639FEC}"/>
              </a:ext>
            </a:extLst>
          </p:cNvPr>
          <p:cNvPicPr>
            <a:picLocks noChangeAspect="1"/>
          </p:cNvPicPr>
          <p:nvPr/>
        </p:nvPicPr>
        <p:blipFill rotWithShape="1">
          <a:blip r:embed="rId4"/>
          <a:srcRect l="4949" t="6828" r="5175" b="6279"/>
          <a:stretch/>
        </p:blipFill>
        <p:spPr>
          <a:xfrm>
            <a:off x="5718550" y="4121774"/>
            <a:ext cx="4148464" cy="2704331"/>
          </a:xfrm>
          <a:prstGeom prst="rect">
            <a:avLst/>
          </a:prstGeom>
        </p:spPr>
      </p:pic>
    </p:spTree>
    <p:extLst>
      <p:ext uri="{BB962C8B-B14F-4D97-AF65-F5344CB8AC3E}">
        <p14:creationId xmlns:p14="http://schemas.microsoft.com/office/powerpoint/2010/main" val="4024274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93A8D5-F271-5D1C-9B95-8DE2E787186C}"/>
              </a:ext>
            </a:extLst>
          </p:cNvPr>
          <p:cNvSpPr>
            <a:spLocks noGrp="1"/>
          </p:cNvSpPr>
          <p:nvPr>
            <p:ph type="title"/>
          </p:nvPr>
        </p:nvSpPr>
        <p:spPr>
          <a:xfrm>
            <a:off x="529856" y="0"/>
            <a:ext cx="10515600" cy="1325563"/>
          </a:xfrm>
        </p:spPr>
        <p:txBody>
          <a:bodyPr>
            <a:normAutofit/>
          </a:bodyPr>
          <a:lstStyle/>
          <a:p>
            <a:r>
              <a:rPr kumimoji="1" lang="zh-CN" altLang="en-US" sz="3200" dirty="0">
                <a:latin typeface="KaiTi" panose="02010609060101010101" pitchFamily="49" charset="-122"/>
                <a:ea typeface="KaiTi" panose="02010609060101010101" pitchFamily="49" charset="-122"/>
              </a:rPr>
              <a:t>一：</a:t>
            </a:r>
            <a:r>
              <a:rPr lang="zh-CN" altLang="en-US" sz="3200" b="1" i="0" u="none" strike="noStrike" dirty="0">
                <a:solidFill>
                  <a:srgbClr val="34495E"/>
                </a:solidFill>
                <a:effectLst/>
                <a:latin typeface="KaiTi" panose="02010609060101010101" pitchFamily="49" charset="-122"/>
                <a:ea typeface="KaiTi" panose="02010609060101010101" pitchFamily="49" charset="-122"/>
              </a:rPr>
              <a:t>什么是</a:t>
            </a:r>
            <a:r>
              <a:rPr lang="en" altLang="zh-CN" sz="3200" b="1" i="0" u="none" strike="noStrike" dirty="0">
                <a:solidFill>
                  <a:srgbClr val="34495E"/>
                </a:solidFill>
                <a:effectLst/>
                <a:latin typeface="KaiTi" panose="02010609060101010101" pitchFamily="49" charset="-122"/>
                <a:ea typeface="KaiTi" panose="02010609060101010101" pitchFamily="49" charset="-122"/>
              </a:rPr>
              <a:t>K</a:t>
            </a:r>
            <a:r>
              <a:rPr lang="zh-CN" altLang="en-US" sz="3200" b="1" i="0" u="none" strike="noStrike" dirty="0">
                <a:solidFill>
                  <a:srgbClr val="34495E"/>
                </a:solidFill>
                <a:effectLst/>
                <a:latin typeface="KaiTi" panose="02010609060101010101" pitchFamily="49" charset="-122"/>
                <a:ea typeface="KaiTi" panose="02010609060101010101" pitchFamily="49" charset="-122"/>
              </a:rPr>
              <a:t>近邻算法？</a:t>
            </a:r>
            <a:endParaRPr kumimoji="1" lang="zh-CN" altLang="en-US" sz="3200" dirty="0">
              <a:latin typeface="KaiTi" panose="02010609060101010101" pitchFamily="49" charset="-122"/>
              <a:ea typeface="KaiTi" panose="02010609060101010101" pitchFamily="49" charset="-122"/>
            </a:endParaRPr>
          </a:p>
        </p:txBody>
      </p:sp>
      <p:sp>
        <p:nvSpPr>
          <p:cNvPr id="3" name="内容占位符 2">
            <a:extLst>
              <a:ext uri="{FF2B5EF4-FFF2-40B4-BE49-F238E27FC236}">
                <a16:creationId xmlns:a16="http://schemas.microsoft.com/office/drawing/2014/main" id="{A139E45C-3A18-34E4-4B52-6AC6E2561FE8}"/>
              </a:ext>
            </a:extLst>
          </p:cNvPr>
          <p:cNvSpPr>
            <a:spLocks noGrp="1"/>
          </p:cNvSpPr>
          <p:nvPr>
            <p:ph idx="1"/>
          </p:nvPr>
        </p:nvSpPr>
        <p:spPr>
          <a:xfrm>
            <a:off x="236575" y="1325562"/>
            <a:ext cx="7131789" cy="5426112"/>
          </a:xfrm>
        </p:spPr>
        <p:txBody>
          <a:bodyPr>
            <a:normAutofit/>
          </a:bodyPr>
          <a:lstStyle/>
          <a:p>
            <a:pPr marL="0" indent="0" algn="l">
              <a:buNone/>
            </a:pPr>
            <a:r>
              <a:rPr lang="zh-CN" altLang="en-US" b="1" dirty="0">
                <a:solidFill>
                  <a:srgbClr val="34495E"/>
                </a:solidFill>
                <a:latin typeface="Lato" panose="020F0502020204030203" pitchFamily="34" charset="0"/>
              </a:rPr>
              <a:t>        </a:t>
            </a:r>
            <a:r>
              <a:rPr lang="en" altLang="zh-CN" sz="2000" b="1" i="0" u="none" strike="noStrike" dirty="0">
                <a:solidFill>
                  <a:srgbClr val="34495E"/>
                </a:solidFill>
                <a:effectLst/>
                <a:latin typeface="KaiTi" panose="02010609060101010101" pitchFamily="49" charset="-122"/>
                <a:ea typeface="KaiTi" panose="02010609060101010101" pitchFamily="49" charset="-122"/>
              </a:rPr>
              <a:t>K</a:t>
            </a:r>
            <a:r>
              <a:rPr lang="zh-CN" altLang="en-US" sz="2000" b="1" i="0" u="none" strike="noStrike" dirty="0">
                <a:solidFill>
                  <a:srgbClr val="34495E"/>
                </a:solidFill>
                <a:effectLst/>
                <a:latin typeface="KaiTi" panose="02010609060101010101" pitchFamily="49" charset="-122"/>
                <a:ea typeface="KaiTi" panose="02010609060101010101" pitchFamily="49" charset="-122"/>
              </a:rPr>
              <a:t>近邻</a:t>
            </a:r>
            <a:r>
              <a:rPr lang="zh-CN" altLang="en-US" sz="2000" b="0" i="0" u="none" strike="noStrike" dirty="0">
                <a:solidFill>
                  <a:srgbClr val="34495E"/>
                </a:solidFill>
                <a:effectLst/>
                <a:latin typeface="KaiTi" panose="02010609060101010101" pitchFamily="49" charset="-122"/>
                <a:ea typeface="KaiTi" panose="02010609060101010101" pitchFamily="49" charset="-122"/>
              </a:rPr>
              <a:t>（</a:t>
            </a:r>
            <a:r>
              <a:rPr lang="en" altLang="zh-CN" sz="2000" b="0" i="0" u="none" strike="noStrike" dirty="0">
                <a:solidFill>
                  <a:srgbClr val="34495E"/>
                </a:solidFill>
                <a:effectLst/>
                <a:latin typeface="KaiTi" panose="02010609060101010101" pitchFamily="49" charset="-122"/>
                <a:ea typeface="KaiTi" panose="02010609060101010101" pitchFamily="49" charset="-122"/>
              </a:rPr>
              <a:t>K-Nearest Neighbors</a:t>
            </a:r>
            <a:r>
              <a:rPr lang="zh-CN" altLang="en" sz="2000" b="0" i="0" u="none" strike="noStrike" dirty="0">
                <a:solidFill>
                  <a:srgbClr val="34495E"/>
                </a:solidFill>
                <a:effectLst/>
                <a:latin typeface="KaiTi" panose="02010609060101010101" pitchFamily="49" charset="-122"/>
                <a:ea typeface="KaiTi" panose="02010609060101010101" pitchFamily="49" charset="-122"/>
              </a:rPr>
              <a:t>，</a:t>
            </a:r>
            <a:r>
              <a:rPr lang="zh-CN" altLang="en-US" sz="2000" b="0" i="0" u="none" strike="noStrike" dirty="0">
                <a:solidFill>
                  <a:srgbClr val="34495E"/>
                </a:solidFill>
                <a:effectLst/>
                <a:latin typeface="KaiTi" panose="02010609060101010101" pitchFamily="49" charset="-122"/>
                <a:ea typeface="KaiTi" panose="02010609060101010101" pitchFamily="49" charset="-122"/>
              </a:rPr>
              <a:t>简称</a:t>
            </a:r>
            <a:r>
              <a:rPr lang="en" altLang="zh-CN" sz="2000" b="0" i="0" u="none" strike="noStrike" dirty="0">
                <a:solidFill>
                  <a:srgbClr val="34495E"/>
                </a:solidFill>
                <a:effectLst/>
                <a:latin typeface="KaiTi" panose="02010609060101010101" pitchFamily="49" charset="-122"/>
                <a:ea typeface="KaiTi" panose="02010609060101010101" pitchFamily="49" charset="-122"/>
              </a:rPr>
              <a:t>KNN</a:t>
            </a:r>
            <a:r>
              <a:rPr lang="zh-CN" altLang="en" sz="2000" b="0" i="0" u="none" strike="noStrike" dirty="0">
                <a:solidFill>
                  <a:srgbClr val="34495E"/>
                </a:solidFill>
                <a:effectLst/>
                <a:latin typeface="KaiTi" panose="02010609060101010101" pitchFamily="49" charset="-122"/>
                <a:ea typeface="KaiTi" panose="02010609060101010101" pitchFamily="49" charset="-122"/>
              </a:rPr>
              <a:t>）</a:t>
            </a:r>
            <a:r>
              <a:rPr lang="zh-CN" altLang="en-US" sz="2000" b="0" i="0" u="none" strike="noStrike" dirty="0">
                <a:solidFill>
                  <a:srgbClr val="34495E"/>
                </a:solidFill>
                <a:effectLst/>
                <a:latin typeface="KaiTi" panose="02010609060101010101" pitchFamily="49" charset="-122"/>
                <a:ea typeface="KaiTi" panose="02010609060101010101" pitchFamily="49" charset="-122"/>
              </a:rPr>
              <a:t>算法是一种基本的</a:t>
            </a:r>
            <a:r>
              <a:rPr lang="zh-CN" altLang="en-US" sz="2000" b="1" i="0" u="none" strike="noStrike" dirty="0">
                <a:solidFill>
                  <a:srgbClr val="34495E"/>
                </a:solidFill>
                <a:effectLst/>
                <a:latin typeface="KaiTi" panose="02010609060101010101" pitchFamily="49" charset="-122"/>
                <a:ea typeface="KaiTi" panose="02010609060101010101" pitchFamily="49" charset="-122"/>
              </a:rPr>
              <a:t>机器学习算法</a:t>
            </a:r>
            <a:r>
              <a:rPr lang="zh-CN" altLang="en-US" sz="2000" b="0" i="0" u="none" strike="noStrike" dirty="0">
                <a:solidFill>
                  <a:srgbClr val="34495E"/>
                </a:solidFill>
                <a:effectLst/>
                <a:latin typeface="KaiTi" panose="02010609060101010101" pitchFamily="49" charset="-122"/>
                <a:ea typeface="KaiTi" panose="02010609060101010101" pitchFamily="49" charset="-122"/>
              </a:rPr>
              <a:t>，常用于</a:t>
            </a:r>
            <a:r>
              <a:rPr lang="zh-CN" altLang="en-US" sz="2000" b="1" i="0" u="none" strike="noStrike" dirty="0">
                <a:solidFill>
                  <a:srgbClr val="34495E"/>
                </a:solidFill>
                <a:effectLst/>
                <a:latin typeface="KaiTi" panose="02010609060101010101" pitchFamily="49" charset="-122"/>
                <a:ea typeface="KaiTi" panose="02010609060101010101" pitchFamily="49" charset="-122"/>
              </a:rPr>
              <a:t>分类和回归</a:t>
            </a:r>
            <a:r>
              <a:rPr lang="zh-CN" altLang="en-US" sz="2000" b="0" i="0" u="none" strike="noStrike" dirty="0">
                <a:solidFill>
                  <a:srgbClr val="34495E"/>
                </a:solidFill>
                <a:effectLst/>
                <a:latin typeface="KaiTi" panose="02010609060101010101" pitchFamily="49" charset="-122"/>
                <a:ea typeface="KaiTi" panose="02010609060101010101" pitchFamily="49" charset="-122"/>
              </a:rPr>
              <a:t>问题。</a:t>
            </a:r>
          </a:p>
          <a:p>
            <a:pPr marL="0" indent="0" algn="l">
              <a:buNone/>
            </a:pPr>
            <a:r>
              <a:rPr lang="zh-CN" altLang="en-US" sz="2000" b="0" i="0" u="none" strike="noStrike" dirty="0">
                <a:solidFill>
                  <a:srgbClr val="34495E"/>
                </a:solidFill>
                <a:effectLst/>
                <a:latin typeface="KaiTi" panose="02010609060101010101" pitchFamily="49" charset="-122"/>
                <a:ea typeface="KaiTi" panose="02010609060101010101" pitchFamily="49" charset="-122"/>
              </a:rPr>
              <a:t>工作原理很简单，概括为以下</a:t>
            </a:r>
            <a:r>
              <a:rPr lang="zh-CN" altLang="en-US" sz="2000" b="0" i="0" u="none" strike="noStrike" dirty="0">
                <a:solidFill>
                  <a:srgbClr val="FF0000"/>
                </a:solidFill>
                <a:effectLst/>
                <a:latin typeface="KaiTi" panose="02010609060101010101" pitchFamily="49" charset="-122"/>
                <a:ea typeface="KaiTi" panose="02010609060101010101" pitchFamily="49" charset="-122"/>
              </a:rPr>
              <a:t>步骤</a:t>
            </a:r>
            <a:r>
              <a:rPr lang="zh-CN" altLang="en-US" sz="2000" b="0" i="0" u="none" strike="noStrike" dirty="0">
                <a:solidFill>
                  <a:srgbClr val="34495E"/>
                </a:solidFill>
                <a:effectLst/>
                <a:latin typeface="KaiTi" panose="02010609060101010101" pitchFamily="49" charset="-122"/>
                <a:ea typeface="KaiTi" panose="02010609060101010101" pitchFamily="49" charset="-122"/>
              </a:rPr>
              <a:t>：</a:t>
            </a:r>
            <a:endParaRPr lang="en-US" altLang="zh-CN" sz="2000" b="0" i="0" u="none" strike="noStrike" dirty="0">
              <a:solidFill>
                <a:srgbClr val="34495E"/>
              </a:solidFill>
              <a:effectLst/>
              <a:latin typeface="KaiTi" panose="02010609060101010101" pitchFamily="49" charset="-122"/>
              <a:ea typeface="KaiTi" panose="02010609060101010101" pitchFamily="49" charset="-122"/>
            </a:endParaRPr>
          </a:p>
          <a:p>
            <a:pPr algn="l">
              <a:buFont typeface="+mj-lt"/>
              <a:buAutoNum type="arabicPeriod"/>
            </a:pPr>
            <a:r>
              <a:rPr lang="zh-CN" altLang="en-US" sz="2000" b="1" i="0" u="none" strike="noStrike" dirty="0">
                <a:solidFill>
                  <a:srgbClr val="00B0F0"/>
                </a:solidFill>
                <a:effectLst/>
                <a:latin typeface="KaiTi" panose="02010609060101010101" pitchFamily="49" charset="-122"/>
                <a:ea typeface="KaiTi" panose="02010609060101010101" pitchFamily="49" charset="-122"/>
              </a:rPr>
              <a:t>训练阶段</a:t>
            </a:r>
            <a:r>
              <a:rPr lang="zh-CN" altLang="en-US" sz="2000" b="0" i="0" u="none" strike="noStrike" dirty="0">
                <a:solidFill>
                  <a:srgbClr val="34495E"/>
                </a:solidFill>
                <a:effectLst/>
                <a:latin typeface="KaiTi" panose="02010609060101010101" pitchFamily="49" charset="-122"/>
                <a:ea typeface="KaiTi" panose="02010609060101010101" pitchFamily="49" charset="-122"/>
              </a:rPr>
              <a:t>：在训练阶段，算法会存储所有的训练样本数据及其所属的类别或标签。</a:t>
            </a:r>
          </a:p>
          <a:p>
            <a:pPr algn="l">
              <a:buFont typeface="+mj-lt"/>
              <a:buAutoNum type="arabicPeriod"/>
            </a:pPr>
            <a:r>
              <a:rPr lang="zh-CN" altLang="en-US" sz="2000" b="1" i="0" u="none" strike="noStrike" dirty="0">
                <a:solidFill>
                  <a:srgbClr val="00B0F0"/>
                </a:solidFill>
                <a:effectLst/>
                <a:latin typeface="KaiTi" panose="02010609060101010101" pitchFamily="49" charset="-122"/>
                <a:ea typeface="KaiTi" panose="02010609060101010101" pitchFamily="49" charset="-122"/>
              </a:rPr>
              <a:t>测试阶段</a:t>
            </a:r>
            <a:r>
              <a:rPr lang="zh-CN" altLang="en-US" sz="2000" b="0" i="0" u="none" strike="noStrike" dirty="0">
                <a:solidFill>
                  <a:srgbClr val="34495E"/>
                </a:solidFill>
                <a:effectLst/>
                <a:latin typeface="KaiTi" panose="02010609060101010101" pitchFamily="49" charset="-122"/>
                <a:ea typeface="KaiTi" panose="02010609060101010101" pitchFamily="49" charset="-122"/>
              </a:rPr>
              <a:t>：在测试阶段，对于待分类或回归的样本，算法会找出与该样本最近的</a:t>
            </a:r>
            <a:r>
              <a:rPr lang="en" altLang="zh-CN" sz="2000" b="0" i="0" u="none" strike="noStrike" dirty="0">
                <a:solidFill>
                  <a:srgbClr val="34495E"/>
                </a:solidFill>
                <a:effectLst/>
                <a:latin typeface="KaiTi" panose="02010609060101010101" pitchFamily="49" charset="-122"/>
                <a:ea typeface="KaiTi" panose="02010609060101010101" pitchFamily="49" charset="-122"/>
              </a:rPr>
              <a:t>K</a:t>
            </a:r>
            <a:r>
              <a:rPr lang="zh-CN" altLang="en-US" sz="2000" b="0" i="0" u="none" strike="noStrike" dirty="0">
                <a:solidFill>
                  <a:srgbClr val="34495E"/>
                </a:solidFill>
                <a:effectLst/>
                <a:latin typeface="KaiTi" panose="02010609060101010101" pitchFamily="49" charset="-122"/>
                <a:ea typeface="KaiTi" panose="02010609060101010101" pitchFamily="49" charset="-122"/>
              </a:rPr>
              <a:t>个训练样本。</a:t>
            </a:r>
          </a:p>
          <a:p>
            <a:pPr algn="l">
              <a:buFont typeface="+mj-lt"/>
              <a:buAutoNum type="arabicPeriod"/>
            </a:pPr>
            <a:r>
              <a:rPr lang="zh-CN" altLang="en-US" sz="2000" b="1" i="0" u="none" strike="noStrike" dirty="0">
                <a:solidFill>
                  <a:srgbClr val="00B0F0"/>
                </a:solidFill>
                <a:effectLst/>
                <a:latin typeface="KaiTi" panose="02010609060101010101" pitchFamily="49" charset="-122"/>
                <a:ea typeface="KaiTi" panose="02010609060101010101" pitchFamily="49" charset="-122"/>
              </a:rPr>
              <a:t>分类</a:t>
            </a:r>
            <a:r>
              <a:rPr lang="zh-CN" altLang="en-US" sz="2000" b="0" i="0" u="none" strike="noStrike" dirty="0">
                <a:solidFill>
                  <a:srgbClr val="34495E"/>
                </a:solidFill>
                <a:effectLst/>
                <a:latin typeface="KaiTi" panose="02010609060101010101" pitchFamily="49" charset="-122"/>
                <a:ea typeface="KaiTi" panose="02010609060101010101" pitchFamily="49" charset="-122"/>
              </a:rPr>
              <a:t>：对于分类问题，</a:t>
            </a:r>
            <a:r>
              <a:rPr lang="en" altLang="zh-CN" sz="2000" b="0" i="0" u="none" strike="noStrike" dirty="0">
                <a:solidFill>
                  <a:srgbClr val="34495E"/>
                </a:solidFill>
                <a:effectLst/>
                <a:latin typeface="KaiTi" panose="02010609060101010101" pitchFamily="49" charset="-122"/>
                <a:ea typeface="KaiTi" panose="02010609060101010101" pitchFamily="49" charset="-122"/>
              </a:rPr>
              <a:t>KNN</a:t>
            </a:r>
            <a:r>
              <a:rPr lang="zh-CN" altLang="en-US" sz="2000" b="0" i="0" u="none" strike="noStrike" dirty="0">
                <a:solidFill>
                  <a:srgbClr val="34495E"/>
                </a:solidFill>
                <a:effectLst/>
                <a:latin typeface="KaiTi" panose="02010609060101010101" pitchFamily="49" charset="-122"/>
                <a:ea typeface="KaiTi" panose="02010609060101010101" pitchFamily="49" charset="-122"/>
              </a:rPr>
              <a:t>算法使用这</a:t>
            </a:r>
            <a:r>
              <a:rPr lang="en" altLang="zh-CN" sz="2000" b="0" i="0" u="none" strike="noStrike" dirty="0">
                <a:solidFill>
                  <a:srgbClr val="34495E"/>
                </a:solidFill>
                <a:effectLst/>
                <a:latin typeface="KaiTi" panose="02010609060101010101" pitchFamily="49" charset="-122"/>
                <a:ea typeface="KaiTi" panose="02010609060101010101" pitchFamily="49" charset="-122"/>
              </a:rPr>
              <a:t>K</a:t>
            </a:r>
            <a:r>
              <a:rPr lang="zh-CN" altLang="en-US" sz="2000" b="0" i="0" u="none" strike="noStrike" dirty="0">
                <a:solidFill>
                  <a:srgbClr val="34495E"/>
                </a:solidFill>
                <a:effectLst/>
                <a:latin typeface="KaiTi" panose="02010609060101010101" pitchFamily="49" charset="-122"/>
                <a:ea typeface="KaiTi" panose="02010609060101010101" pitchFamily="49" charset="-122"/>
              </a:rPr>
              <a:t>个最近的训练样本中最常见的类别来预测待分类样本的类别。例如，如果</a:t>
            </a:r>
            <a:r>
              <a:rPr lang="en" altLang="zh-CN" sz="2000" b="0" i="0" u="none" strike="noStrike" dirty="0">
                <a:solidFill>
                  <a:srgbClr val="34495E"/>
                </a:solidFill>
                <a:effectLst/>
                <a:latin typeface="KaiTi" panose="02010609060101010101" pitchFamily="49" charset="-122"/>
                <a:ea typeface="KaiTi" panose="02010609060101010101" pitchFamily="49" charset="-122"/>
              </a:rPr>
              <a:t>K=3</a:t>
            </a:r>
            <a:r>
              <a:rPr lang="zh-CN" altLang="en" sz="2000" b="0" i="0" u="none" strike="noStrike" dirty="0">
                <a:solidFill>
                  <a:srgbClr val="34495E"/>
                </a:solidFill>
                <a:effectLst/>
                <a:latin typeface="KaiTi" panose="02010609060101010101" pitchFamily="49" charset="-122"/>
                <a:ea typeface="KaiTi" panose="02010609060101010101" pitchFamily="49" charset="-122"/>
              </a:rPr>
              <a:t>，</a:t>
            </a:r>
            <a:r>
              <a:rPr lang="zh-CN" altLang="en-US" sz="2000" b="0" i="0" u="none" strike="noStrike" dirty="0">
                <a:solidFill>
                  <a:srgbClr val="34495E"/>
                </a:solidFill>
                <a:effectLst/>
                <a:latin typeface="KaiTi" panose="02010609060101010101" pitchFamily="49" charset="-122"/>
                <a:ea typeface="KaiTi" panose="02010609060101010101" pitchFamily="49" charset="-122"/>
              </a:rPr>
              <a:t>这三个最近的训练样本分别属于类别</a:t>
            </a:r>
            <a:r>
              <a:rPr lang="en" altLang="zh-CN" sz="2000" b="0" i="0" u="none" strike="noStrike" dirty="0">
                <a:solidFill>
                  <a:srgbClr val="34495E"/>
                </a:solidFill>
                <a:effectLst/>
                <a:latin typeface="KaiTi" panose="02010609060101010101" pitchFamily="49" charset="-122"/>
                <a:ea typeface="KaiTi" panose="02010609060101010101" pitchFamily="49" charset="-122"/>
              </a:rPr>
              <a:t>A</a:t>
            </a:r>
            <a:r>
              <a:rPr lang="zh-CN" altLang="en" sz="2000" b="0" i="0" u="none" strike="noStrike" dirty="0">
                <a:solidFill>
                  <a:srgbClr val="34495E"/>
                </a:solidFill>
                <a:effectLst/>
                <a:latin typeface="KaiTi" panose="02010609060101010101" pitchFamily="49" charset="-122"/>
                <a:ea typeface="KaiTi" panose="02010609060101010101" pitchFamily="49" charset="-122"/>
              </a:rPr>
              <a:t>、</a:t>
            </a:r>
            <a:r>
              <a:rPr lang="en" altLang="zh-CN" sz="2000" b="0" i="0" u="none" strike="noStrike" dirty="0">
                <a:solidFill>
                  <a:srgbClr val="34495E"/>
                </a:solidFill>
                <a:effectLst/>
                <a:latin typeface="KaiTi" panose="02010609060101010101" pitchFamily="49" charset="-122"/>
                <a:ea typeface="KaiTi" panose="02010609060101010101" pitchFamily="49" charset="-122"/>
              </a:rPr>
              <a:t>B</a:t>
            </a:r>
            <a:r>
              <a:rPr lang="zh-CN" altLang="en" sz="2000" b="0" i="0" u="none" strike="noStrike" dirty="0">
                <a:solidFill>
                  <a:srgbClr val="34495E"/>
                </a:solidFill>
                <a:effectLst/>
                <a:latin typeface="KaiTi" panose="02010609060101010101" pitchFamily="49" charset="-122"/>
                <a:ea typeface="KaiTi" panose="02010609060101010101" pitchFamily="49" charset="-122"/>
              </a:rPr>
              <a:t>、</a:t>
            </a:r>
            <a:r>
              <a:rPr lang="en" altLang="zh-CN" sz="2000" b="0" i="0" u="none" strike="noStrike" dirty="0">
                <a:solidFill>
                  <a:srgbClr val="34495E"/>
                </a:solidFill>
                <a:effectLst/>
                <a:latin typeface="KaiTi" panose="02010609060101010101" pitchFamily="49" charset="-122"/>
                <a:ea typeface="KaiTi" panose="02010609060101010101" pitchFamily="49" charset="-122"/>
              </a:rPr>
              <a:t>B</a:t>
            </a:r>
            <a:r>
              <a:rPr lang="zh-CN" altLang="en" sz="2000" b="0" i="0" u="none" strike="noStrike" dirty="0">
                <a:solidFill>
                  <a:srgbClr val="34495E"/>
                </a:solidFill>
                <a:effectLst/>
                <a:latin typeface="KaiTi" panose="02010609060101010101" pitchFamily="49" charset="-122"/>
                <a:ea typeface="KaiTi" panose="02010609060101010101" pitchFamily="49" charset="-122"/>
              </a:rPr>
              <a:t>，</a:t>
            </a:r>
            <a:r>
              <a:rPr lang="zh-CN" altLang="en-US" sz="2000" b="0" i="0" u="none" strike="noStrike" dirty="0">
                <a:solidFill>
                  <a:srgbClr val="34495E"/>
                </a:solidFill>
                <a:effectLst/>
                <a:latin typeface="KaiTi" panose="02010609060101010101" pitchFamily="49" charset="-122"/>
                <a:ea typeface="KaiTi" panose="02010609060101010101" pitchFamily="49" charset="-122"/>
              </a:rPr>
              <a:t>那么待分类样本将被预测为类别</a:t>
            </a:r>
            <a:r>
              <a:rPr lang="en" altLang="zh-CN" sz="2000" b="0" i="0" u="none" strike="noStrike" dirty="0">
                <a:solidFill>
                  <a:srgbClr val="34495E"/>
                </a:solidFill>
                <a:effectLst/>
                <a:latin typeface="KaiTi" panose="02010609060101010101" pitchFamily="49" charset="-122"/>
                <a:ea typeface="KaiTi" panose="02010609060101010101" pitchFamily="49" charset="-122"/>
              </a:rPr>
              <a:t>B</a:t>
            </a:r>
            <a:r>
              <a:rPr lang="zh-CN" altLang="en" sz="2000" b="0" i="0" u="none" strike="noStrike" dirty="0">
                <a:solidFill>
                  <a:srgbClr val="34495E"/>
                </a:solidFill>
                <a:effectLst/>
                <a:latin typeface="KaiTi" panose="02010609060101010101" pitchFamily="49" charset="-122"/>
                <a:ea typeface="KaiTi" panose="02010609060101010101" pitchFamily="49" charset="-122"/>
              </a:rPr>
              <a:t>。</a:t>
            </a:r>
          </a:p>
          <a:p>
            <a:pPr algn="l">
              <a:buFont typeface="+mj-lt"/>
              <a:buAutoNum type="arabicPeriod"/>
            </a:pPr>
            <a:r>
              <a:rPr lang="zh-CN" altLang="en-US" sz="2000" b="1" i="0" u="none" strike="noStrike" dirty="0">
                <a:solidFill>
                  <a:srgbClr val="00B0F0"/>
                </a:solidFill>
                <a:effectLst/>
                <a:latin typeface="KaiTi" panose="02010609060101010101" pitchFamily="49" charset="-122"/>
                <a:ea typeface="KaiTi" panose="02010609060101010101" pitchFamily="49" charset="-122"/>
              </a:rPr>
              <a:t>回归</a:t>
            </a:r>
            <a:r>
              <a:rPr lang="zh-CN" altLang="en-US" sz="2000" b="0" i="0" u="none" strike="noStrike" dirty="0">
                <a:solidFill>
                  <a:srgbClr val="34495E"/>
                </a:solidFill>
                <a:effectLst/>
                <a:latin typeface="KaiTi" panose="02010609060101010101" pitchFamily="49" charset="-122"/>
                <a:ea typeface="KaiTi" panose="02010609060101010101" pitchFamily="49" charset="-122"/>
              </a:rPr>
              <a:t>：对于回归问题，</a:t>
            </a:r>
            <a:r>
              <a:rPr lang="en" altLang="zh-CN" sz="2000" b="0" i="0" u="none" strike="noStrike" dirty="0">
                <a:solidFill>
                  <a:srgbClr val="34495E"/>
                </a:solidFill>
                <a:effectLst/>
                <a:latin typeface="KaiTi" panose="02010609060101010101" pitchFamily="49" charset="-122"/>
                <a:ea typeface="KaiTi" panose="02010609060101010101" pitchFamily="49" charset="-122"/>
              </a:rPr>
              <a:t>KNN</a:t>
            </a:r>
            <a:r>
              <a:rPr lang="zh-CN" altLang="en-US" sz="2000" b="0" i="0" u="none" strike="noStrike" dirty="0">
                <a:solidFill>
                  <a:srgbClr val="34495E"/>
                </a:solidFill>
                <a:effectLst/>
                <a:latin typeface="KaiTi" panose="02010609060101010101" pitchFamily="49" charset="-122"/>
                <a:ea typeface="KaiTi" panose="02010609060101010101" pitchFamily="49" charset="-122"/>
              </a:rPr>
              <a:t>算法使用这</a:t>
            </a:r>
            <a:r>
              <a:rPr lang="en" altLang="zh-CN" sz="2000" b="0" i="0" u="none" strike="noStrike" dirty="0">
                <a:solidFill>
                  <a:srgbClr val="34495E"/>
                </a:solidFill>
                <a:effectLst/>
                <a:latin typeface="KaiTi" panose="02010609060101010101" pitchFamily="49" charset="-122"/>
                <a:ea typeface="KaiTi" panose="02010609060101010101" pitchFamily="49" charset="-122"/>
              </a:rPr>
              <a:t>K</a:t>
            </a:r>
            <a:r>
              <a:rPr lang="zh-CN" altLang="en-US" sz="2000" b="0" i="0" u="none" strike="noStrike" dirty="0">
                <a:solidFill>
                  <a:srgbClr val="34495E"/>
                </a:solidFill>
                <a:effectLst/>
                <a:latin typeface="KaiTi" panose="02010609060101010101" pitchFamily="49" charset="-122"/>
                <a:ea typeface="KaiTi" panose="02010609060101010101" pitchFamily="49" charset="-122"/>
              </a:rPr>
              <a:t>个最近的训练样本的平均值或加权平均值来预测待回归样本的输出。例如，如果</a:t>
            </a:r>
            <a:r>
              <a:rPr lang="en" altLang="zh-CN" sz="2000" b="0" i="0" u="none" strike="noStrike" dirty="0">
                <a:solidFill>
                  <a:srgbClr val="34495E"/>
                </a:solidFill>
                <a:effectLst/>
                <a:latin typeface="KaiTi" panose="02010609060101010101" pitchFamily="49" charset="-122"/>
                <a:ea typeface="KaiTi" panose="02010609060101010101" pitchFamily="49" charset="-122"/>
              </a:rPr>
              <a:t>K=3</a:t>
            </a:r>
            <a:r>
              <a:rPr lang="zh-CN" altLang="en" sz="2000" b="0" i="0" u="none" strike="noStrike" dirty="0">
                <a:solidFill>
                  <a:srgbClr val="34495E"/>
                </a:solidFill>
                <a:effectLst/>
                <a:latin typeface="KaiTi" panose="02010609060101010101" pitchFamily="49" charset="-122"/>
                <a:ea typeface="KaiTi" panose="02010609060101010101" pitchFamily="49" charset="-122"/>
              </a:rPr>
              <a:t>，</a:t>
            </a:r>
            <a:r>
              <a:rPr lang="zh-CN" altLang="en-US" sz="2000" b="0" i="0" u="none" strike="noStrike" dirty="0">
                <a:solidFill>
                  <a:srgbClr val="34495E"/>
                </a:solidFill>
                <a:effectLst/>
                <a:latin typeface="KaiTi" panose="02010609060101010101" pitchFamily="49" charset="-122"/>
                <a:ea typeface="KaiTi" panose="02010609060101010101" pitchFamily="49" charset="-122"/>
              </a:rPr>
              <a:t>这三个最近的训练样本的目标值分别为</a:t>
            </a:r>
            <a:r>
              <a:rPr lang="en-US" altLang="zh-CN" sz="2000" b="0" i="0" u="none" strike="noStrike" dirty="0">
                <a:solidFill>
                  <a:srgbClr val="34495E"/>
                </a:solidFill>
                <a:effectLst/>
                <a:latin typeface="KaiTi" panose="02010609060101010101" pitchFamily="49" charset="-122"/>
                <a:ea typeface="KaiTi" panose="02010609060101010101" pitchFamily="49" charset="-122"/>
              </a:rPr>
              <a:t>5</a:t>
            </a:r>
            <a:r>
              <a:rPr lang="zh-CN" altLang="en-US" sz="2000" b="0" i="0" u="none" strike="noStrike" dirty="0">
                <a:solidFill>
                  <a:srgbClr val="34495E"/>
                </a:solidFill>
                <a:effectLst/>
                <a:latin typeface="KaiTi" panose="02010609060101010101" pitchFamily="49" charset="-122"/>
                <a:ea typeface="KaiTi" panose="02010609060101010101" pitchFamily="49" charset="-122"/>
              </a:rPr>
              <a:t>、</a:t>
            </a:r>
            <a:r>
              <a:rPr lang="en-US" altLang="zh-CN" sz="2000" b="0" i="0" u="none" strike="noStrike" dirty="0">
                <a:solidFill>
                  <a:srgbClr val="34495E"/>
                </a:solidFill>
                <a:effectLst/>
                <a:latin typeface="KaiTi" panose="02010609060101010101" pitchFamily="49" charset="-122"/>
                <a:ea typeface="KaiTi" panose="02010609060101010101" pitchFamily="49" charset="-122"/>
              </a:rPr>
              <a:t>6</a:t>
            </a:r>
            <a:r>
              <a:rPr lang="zh-CN" altLang="en-US" sz="2000" b="0" i="0" u="none" strike="noStrike" dirty="0">
                <a:solidFill>
                  <a:srgbClr val="34495E"/>
                </a:solidFill>
                <a:effectLst/>
                <a:latin typeface="KaiTi" panose="02010609060101010101" pitchFamily="49" charset="-122"/>
                <a:ea typeface="KaiTi" panose="02010609060101010101" pitchFamily="49" charset="-122"/>
              </a:rPr>
              <a:t>、</a:t>
            </a:r>
            <a:r>
              <a:rPr lang="en-US" altLang="zh-CN" sz="2000" b="0" i="0" u="none" strike="noStrike" dirty="0">
                <a:solidFill>
                  <a:srgbClr val="34495E"/>
                </a:solidFill>
                <a:effectLst/>
                <a:latin typeface="KaiTi" panose="02010609060101010101" pitchFamily="49" charset="-122"/>
                <a:ea typeface="KaiTi" panose="02010609060101010101" pitchFamily="49" charset="-122"/>
              </a:rPr>
              <a:t>7</a:t>
            </a:r>
            <a:r>
              <a:rPr lang="zh-CN" altLang="en-US" sz="2000" b="0" i="0" u="none" strike="noStrike" dirty="0">
                <a:solidFill>
                  <a:srgbClr val="34495E"/>
                </a:solidFill>
                <a:effectLst/>
                <a:latin typeface="KaiTi" panose="02010609060101010101" pitchFamily="49" charset="-122"/>
                <a:ea typeface="KaiTi" panose="02010609060101010101" pitchFamily="49" charset="-122"/>
              </a:rPr>
              <a:t>，那么待回归样本的输出将被预测为它们的</a:t>
            </a:r>
            <a:r>
              <a:rPr lang="zh-CN" altLang="en-US" sz="2000" b="1" i="0" u="none" strike="noStrike" dirty="0">
                <a:solidFill>
                  <a:srgbClr val="34495E"/>
                </a:solidFill>
                <a:effectLst/>
                <a:latin typeface="KaiTi" panose="02010609060101010101" pitchFamily="49" charset="-122"/>
                <a:ea typeface="KaiTi" panose="02010609060101010101" pitchFamily="49" charset="-122"/>
              </a:rPr>
              <a:t>平均值或加权平均值</a:t>
            </a:r>
            <a:r>
              <a:rPr lang="zh-CN" altLang="en-US" sz="2000" b="0" i="0" u="none" strike="noStrike" dirty="0">
                <a:solidFill>
                  <a:srgbClr val="34495E"/>
                </a:solidFill>
                <a:effectLst/>
                <a:latin typeface="KaiTi" panose="02010609060101010101" pitchFamily="49" charset="-122"/>
                <a:ea typeface="KaiTi" panose="02010609060101010101" pitchFamily="49" charset="-122"/>
              </a:rPr>
              <a:t>。</a:t>
            </a:r>
          </a:p>
          <a:p>
            <a:pPr marL="0" indent="0" algn="l">
              <a:buNone/>
            </a:pPr>
            <a:endParaRPr lang="zh-CN" altLang="en-US" sz="2000" b="0" i="0" u="none" strike="noStrike" dirty="0">
              <a:solidFill>
                <a:srgbClr val="34495E"/>
              </a:solidFill>
              <a:effectLst/>
              <a:latin typeface="Lato" panose="020F0502020204030203" pitchFamily="34" charset="0"/>
            </a:endParaRPr>
          </a:p>
        </p:txBody>
      </p:sp>
      <p:pic>
        <p:nvPicPr>
          <p:cNvPr id="4" name="图片 3">
            <a:extLst>
              <a:ext uri="{FF2B5EF4-FFF2-40B4-BE49-F238E27FC236}">
                <a16:creationId xmlns:a16="http://schemas.microsoft.com/office/drawing/2014/main" id="{28A62193-92D8-DB2C-102E-4458349E0DEA}"/>
              </a:ext>
            </a:extLst>
          </p:cNvPr>
          <p:cNvPicPr>
            <a:picLocks noChangeAspect="1"/>
          </p:cNvPicPr>
          <p:nvPr/>
        </p:nvPicPr>
        <p:blipFill rotWithShape="1">
          <a:blip r:embed="rId2"/>
          <a:srcRect l="3462" t="6164" r="4400" b="5617"/>
          <a:stretch/>
        </p:blipFill>
        <p:spPr>
          <a:xfrm>
            <a:off x="7368364" y="3880882"/>
            <a:ext cx="4720856" cy="2732567"/>
          </a:xfrm>
          <a:prstGeom prst="rect">
            <a:avLst/>
          </a:prstGeom>
        </p:spPr>
      </p:pic>
      <p:sp>
        <p:nvSpPr>
          <p:cNvPr id="6" name="文本框 5">
            <a:extLst>
              <a:ext uri="{FF2B5EF4-FFF2-40B4-BE49-F238E27FC236}">
                <a16:creationId xmlns:a16="http://schemas.microsoft.com/office/drawing/2014/main" id="{025D9D44-4203-B964-49C1-222961334E7F}"/>
              </a:ext>
            </a:extLst>
          </p:cNvPr>
          <p:cNvSpPr txBox="1"/>
          <p:nvPr/>
        </p:nvSpPr>
        <p:spPr>
          <a:xfrm>
            <a:off x="8617689" y="1711842"/>
            <a:ext cx="2780413" cy="523220"/>
          </a:xfrm>
          <a:prstGeom prst="rect">
            <a:avLst/>
          </a:prstGeom>
          <a:noFill/>
        </p:spPr>
        <p:txBody>
          <a:bodyPr wrap="square" rtlCol="0">
            <a:spAutoFit/>
          </a:bodyPr>
          <a:lstStyle/>
          <a:p>
            <a:r>
              <a:rPr kumimoji="1" lang="zh-CN" altLang="en-US" sz="2800" dirty="0">
                <a:highlight>
                  <a:srgbClr val="FFFF00"/>
                </a:highlight>
              </a:rPr>
              <a:t>简述</a:t>
            </a:r>
            <a:r>
              <a:rPr kumimoji="1" lang="en-US" altLang="zh-CN" sz="2800" dirty="0">
                <a:highlight>
                  <a:srgbClr val="FFFF00"/>
                </a:highlight>
              </a:rPr>
              <a:t>KNN</a:t>
            </a:r>
            <a:r>
              <a:rPr kumimoji="1" lang="zh-CN" altLang="en-US" sz="2800" dirty="0">
                <a:highlight>
                  <a:srgbClr val="FFFF00"/>
                </a:highlight>
              </a:rPr>
              <a:t>算法</a:t>
            </a:r>
          </a:p>
        </p:txBody>
      </p:sp>
      <p:sp>
        <p:nvSpPr>
          <p:cNvPr id="7" name="下箭头 6">
            <a:extLst>
              <a:ext uri="{FF2B5EF4-FFF2-40B4-BE49-F238E27FC236}">
                <a16:creationId xmlns:a16="http://schemas.microsoft.com/office/drawing/2014/main" id="{3AB85B06-2D40-0BB8-6DAC-A1C7272BF5DA}"/>
              </a:ext>
            </a:extLst>
          </p:cNvPr>
          <p:cNvSpPr/>
          <p:nvPr/>
        </p:nvSpPr>
        <p:spPr>
          <a:xfrm>
            <a:off x="9318586" y="2450592"/>
            <a:ext cx="782343" cy="1292065"/>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zh-CN" altLang="en-US" b="1" dirty="0">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91894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 calcmode="lin" valueType="num">
                                      <p:cBhvr additive="base">
                                        <p:cTn id="3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 calcmode="lin" valueType="num">
                                      <p:cBhvr additive="base">
                                        <p:cTn id="4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1"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blinds(horizontal)">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blinds(horizontal)">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additive="base">
                                        <p:cTn id="57" dur="500" fill="hold"/>
                                        <p:tgtEl>
                                          <p:spTgt spid="7"/>
                                        </p:tgtEl>
                                        <p:attrNameLst>
                                          <p:attrName>ppt_x</p:attrName>
                                        </p:attrNameLst>
                                      </p:cBhvr>
                                      <p:tavLst>
                                        <p:tav tm="0">
                                          <p:val>
                                            <p:strVal val="#ppt_x"/>
                                          </p:val>
                                        </p:tav>
                                        <p:tav tm="100000">
                                          <p:val>
                                            <p:strVal val="#ppt_x"/>
                                          </p:val>
                                        </p:tav>
                                      </p:tavLst>
                                    </p:anim>
                                    <p:anim calcmode="lin" valueType="num">
                                      <p:cBhvr additive="base">
                                        <p:cTn id="5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5" presetClass="entr" presetSubtype="10" fill="hold" nodeType="click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checkerboard(across)">
                                      <p:cBhvr>
                                        <p:cTn id="6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build="p"/>
      <p:bldP spid="6" grpId="0"/>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980482-820E-68A1-ACCD-037D12FCEFEB}"/>
              </a:ext>
            </a:extLst>
          </p:cNvPr>
          <p:cNvSpPr>
            <a:spLocks noGrp="1"/>
          </p:cNvSpPr>
          <p:nvPr>
            <p:ph type="title"/>
          </p:nvPr>
        </p:nvSpPr>
        <p:spPr>
          <a:xfrm>
            <a:off x="740229" y="0"/>
            <a:ext cx="10515600" cy="1325563"/>
          </a:xfrm>
        </p:spPr>
        <p:txBody>
          <a:bodyPr>
            <a:normAutofit/>
          </a:bodyPr>
          <a:lstStyle/>
          <a:p>
            <a:r>
              <a:rPr lang="zh-CN" altLang="en-US" sz="3200" b="0" i="0" u="none" strike="noStrike" dirty="0">
                <a:solidFill>
                  <a:srgbClr val="34495E"/>
                </a:solidFill>
                <a:effectLst/>
                <a:latin typeface="KaiTi" panose="02010609060101010101" pitchFamily="49" charset="-122"/>
                <a:ea typeface="KaiTi" panose="02010609060101010101" pitchFamily="49" charset="-122"/>
              </a:rPr>
              <a:t>使用</a:t>
            </a:r>
            <a:r>
              <a:rPr lang="en" altLang="zh-CN" sz="3200" b="0" i="0" u="none" strike="noStrike" dirty="0">
                <a:solidFill>
                  <a:srgbClr val="34495E"/>
                </a:solidFill>
                <a:effectLst/>
                <a:latin typeface="KaiTi" panose="02010609060101010101" pitchFamily="49" charset="-122"/>
                <a:ea typeface="KaiTi" panose="02010609060101010101" pitchFamily="49" charset="-122"/>
              </a:rPr>
              <a:t>Python</a:t>
            </a:r>
            <a:r>
              <a:rPr lang="zh-CN" altLang="en-US" sz="3200" b="0" i="0" u="none" strike="noStrike" dirty="0">
                <a:solidFill>
                  <a:srgbClr val="34495E"/>
                </a:solidFill>
                <a:effectLst/>
                <a:latin typeface="KaiTi" panose="02010609060101010101" pitchFamily="49" charset="-122"/>
                <a:ea typeface="KaiTi" panose="02010609060101010101" pitchFamily="49" charset="-122"/>
              </a:rPr>
              <a:t>实现</a:t>
            </a:r>
            <a:r>
              <a:rPr lang="en" altLang="zh-CN" sz="3200" b="0" i="0" u="none" strike="noStrike" dirty="0">
                <a:solidFill>
                  <a:srgbClr val="34495E"/>
                </a:solidFill>
                <a:effectLst/>
                <a:latin typeface="KaiTi" panose="02010609060101010101" pitchFamily="49" charset="-122"/>
                <a:ea typeface="KaiTi" panose="02010609060101010101" pitchFamily="49" charset="-122"/>
              </a:rPr>
              <a:t>KNN</a:t>
            </a:r>
            <a:r>
              <a:rPr lang="zh-CN" altLang="en-US" sz="3200" b="0" i="0" u="none" strike="noStrike" dirty="0">
                <a:solidFill>
                  <a:srgbClr val="34495E"/>
                </a:solidFill>
                <a:effectLst/>
                <a:latin typeface="KaiTi" panose="02010609060101010101" pitchFamily="49" charset="-122"/>
                <a:ea typeface="KaiTi" panose="02010609060101010101" pitchFamily="49" charset="-122"/>
              </a:rPr>
              <a:t>算法的示例：</a:t>
            </a:r>
            <a:endParaRPr kumimoji="1" lang="zh-CN" altLang="en-US" sz="3200" dirty="0">
              <a:latin typeface="KaiTi" panose="02010609060101010101" pitchFamily="49" charset="-122"/>
              <a:ea typeface="KaiTi" panose="02010609060101010101" pitchFamily="49" charset="-122"/>
            </a:endParaRPr>
          </a:p>
        </p:txBody>
      </p:sp>
      <p:sp>
        <p:nvSpPr>
          <p:cNvPr id="6" name="文本框 5">
            <a:extLst>
              <a:ext uri="{FF2B5EF4-FFF2-40B4-BE49-F238E27FC236}">
                <a16:creationId xmlns:a16="http://schemas.microsoft.com/office/drawing/2014/main" id="{69D49BC4-EE43-863B-4273-76F6E45E1D47}"/>
              </a:ext>
            </a:extLst>
          </p:cNvPr>
          <p:cNvSpPr txBox="1"/>
          <p:nvPr/>
        </p:nvSpPr>
        <p:spPr>
          <a:xfrm>
            <a:off x="3886200" y="2122714"/>
            <a:ext cx="184731" cy="369332"/>
          </a:xfrm>
          <a:prstGeom prst="rect">
            <a:avLst/>
          </a:prstGeom>
          <a:noFill/>
        </p:spPr>
        <p:txBody>
          <a:bodyPr wrap="none" rtlCol="0">
            <a:spAutoFit/>
          </a:bodyPr>
          <a:lstStyle/>
          <a:p>
            <a:endParaRPr kumimoji="1" lang="zh-CN" altLang="en-US" dirty="0"/>
          </a:p>
        </p:txBody>
      </p:sp>
      <p:sp>
        <p:nvSpPr>
          <p:cNvPr id="7" name="文本框 6">
            <a:extLst>
              <a:ext uri="{FF2B5EF4-FFF2-40B4-BE49-F238E27FC236}">
                <a16:creationId xmlns:a16="http://schemas.microsoft.com/office/drawing/2014/main" id="{0E6A6FEA-D86B-158B-DCAD-14B8D2DEF494}"/>
              </a:ext>
            </a:extLst>
          </p:cNvPr>
          <p:cNvSpPr txBox="1"/>
          <p:nvPr/>
        </p:nvSpPr>
        <p:spPr>
          <a:xfrm>
            <a:off x="6692294" y="2182123"/>
            <a:ext cx="5036288" cy="3693319"/>
          </a:xfrm>
          <a:prstGeom prst="rect">
            <a:avLst/>
          </a:prstGeom>
          <a:noFill/>
        </p:spPr>
        <p:txBody>
          <a:bodyPr wrap="square" rtlCol="0">
            <a:spAutoFit/>
          </a:bodyPr>
          <a:lstStyle/>
          <a:p>
            <a:pPr algn="l"/>
            <a:r>
              <a:rPr lang="zh-CN" altLang="en-US" b="0" i="0" u="none" strike="noStrike" dirty="0">
                <a:solidFill>
                  <a:srgbClr val="34495E"/>
                </a:solidFill>
                <a:effectLst/>
                <a:latin typeface="Lato" panose="020F0502020204030203" pitchFamily="34" charset="0"/>
              </a:rPr>
              <a:t>在上述例子中，</a:t>
            </a:r>
            <a:endParaRPr lang="en-US" altLang="zh-CN" b="0" i="0" u="none" strike="noStrike" dirty="0">
              <a:solidFill>
                <a:srgbClr val="34495E"/>
              </a:solidFill>
              <a:effectLst/>
              <a:latin typeface="Lato" panose="020F0502020204030203" pitchFamily="34" charset="0"/>
            </a:endParaRPr>
          </a:p>
          <a:p>
            <a:pPr algn="l"/>
            <a:r>
              <a:rPr lang="en-US" altLang="zh-CN" b="0" i="0" u="none" strike="noStrike" dirty="0">
                <a:solidFill>
                  <a:srgbClr val="34495E"/>
                </a:solidFill>
                <a:effectLst/>
                <a:latin typeface="Lato" panose="020F0502020204030203" pitchFamily="34" charset="0"/>
              </a:rPr>
              <a:t>	</a:t>
            </a:r>
            <a:r>
              <a:rPr lang="zh-CN" altLang="en-US" b="0" i="0" u="none" strike="noStrike" dirty="0">
                <a:solidFill>
                  <a:srgbClr val="34495E"/>
                </a:solidFill>
                <a:effectLst/>
                <a:latin typeface="Lato" panose="020F0502020204030203" pitchFamily="34" charset="0"/>
              </a:rPr>
              <a:t>我们</a:t>
            </a:r>
            <a:r>
              <a:rPr lang="zh-CN" altLang="en-US" b="0" i="0" u="none" strike="noStrike" dirty="0">
                <a:solidFill>
                  <a:srgbClr val="FF0000"/>
                </a:solidFill>
                <a:effectLst/>
                <a:latin typeface="Lato" panose="020F0502020204030203" pitchFamily="34" charset="0"/>
              </a:rPr>
              <a:t>首先</a:t>
            </a:r>
            <a:r>
              <a:rPr lang="zh-CN" altLang="en-US" b="0" i="0" u="none" strike="noStrike" dirty="0">
                <a:solidFill>
                  <a:srgbClr val="34495E"/>
                </a:solidFill>
                <a:effectLst/>
                <a:latin typeface="Lato" panose="020F0502020204030203" pitchFamily="34" charset="0"/>
              </a:rPr>
              <a:t>创建了一个训练数据集</a:t>
            </a:r>
            <a:r>
              <a:rPr lang="en" altLang="zh-CN" b="0" i="0" u="none" strike="noStrike" dirty="0" err="1">
                <a:solidFill>
                  <a:srgbClr val="34495E"/>
                </a:solidFill>
                <a:effectLst/>
                <a:latin typeface="Lato" panose="020F0502020204030203" pitchFamily="34" charset="0"/>
              </a:rPr>
              <a:t>X_train</a:t>
            </a:r>
            <a:r>
              <a:rPr lang="zh-CN" altLang="en-US" b="0" i="0" u="none" strike="noStrike" dirty="0">
                <a:solidFill>
                  <a:srgbClr val="34495E"/>
                </a:solidFill>
                <a:effectLst/>
                <a:latin typeface="Lato" panose="020F0502020204030203" pitchFamily="34" charset="0"/>
              </a:rPr>
              <a:t>和对应的类别标签</a:t>
            </a:r>
            <a:r>
              <a:rPr lang="en" altLang="zh-CN" b="0" i="0" u="none" strike="noStrike" dirty="0" err="1">
                <a:solidFill>
                  <a:srgbClr val="34495E"/>
                </a:solidFill>
                <a:effectLst/>
                <a:latin typeface="Lato" panose="020F0502020204030203" pitchFamily="34" charset="0"/>
              </a:rPr>
              <a:t>y_train</a:t>
            </a:r>
            <a:r>
              <a:rPr lang="zh-CN" altLang="en" b="0" i="0" u="none" strike="noStrike" dirty="0">
                <a:solidFill>
                  <a:srgbClr val="34495E"/>
                </a:solidFill>
                <a:effectLst/>
                <a:latin typeface="Lato" panose="020F0502020204030203" pitchFamily="34" charset="0"/>
              </a:rPr>
              <a:t>。</a:t>
            </a:r>
            <a:endParaRPr lang="en-US" altLang="zh-CN" b="0" i="0" u="none" strike="noStrike" dirty="0">
              <a:solidFill>
                <a:srgbClr val="34495E"/>
              </a:solidFill>
              <a:effectLst/>
              <a:latin typeface="Lato" panose="020F0502020204030203" pitchFamily="34" charset="0"/>
            </a:endParaRPr>
          </a:p>
          <a:p>
            <a:pPr algn="l"/>
            <a:r>
              <a:rPr lang="en-US" altLang="zh-CN" b="0" i="0" u="none" strike="noStrike" dirty="0">
                <a:solidFill>
                  <a:srgbClr val="34495E"/>
                </a:solidFill>
                <a:effectLst/>
                <a:latin typeface="Lato" panose="020F0502020204030203" pitchFamily="34" charset="0"/>
              </a:rPr>
              <a:t>	</a:t>
            </a:r>
            <a:r>
              <a:rPr lang="zh-CN" altLang="en-US" b="0" i="0" u="none" strike="noStrike" dirty="0">
                <a:solidFill>
                  <a:srgbClr val="FF0000"/>
                </a:solidFill>
                <a:effectLst/>
                <a:latin typeface="Lato" panose="020F0502020204030203" pitchFamily="34" charset="0"/>
              </a:rPr>
              <a:t>然后</a:t>
            </a:r>
            <a:r>
              <a:rPr lang="zh-CN" altLang="en-US" b="0" i="0" u="none" strike="noStrike" dirty="0">
                <a:solidFill>
                  <a:srgbClr val="34495E"/>
                </a:solidFill>
                <a:effectLst/>
                <a:latin typeface="Lato" panose="020F0502020204030203" pitchFamily="34" charset="0"/>
              </a:rPr>
              <a:t>，我们使用</a:t>
            </a:r>
            <a:r>
              <a:rPr lang="en" altLang="zh-CN" b="0" i="0" u="none" strike="noStrike" dirty="0" err="1">
                <a:solidFill>
                  <a:srgbClr val="34495E"/>
                </a:solidFill>
                <a:effectLst/>
                <a:latin typeface="Lato" panose="020F0502020204030203" pitchFamily="34" charset="0"/>
              </a:rPr>
              <a:t>KNeighborsClassifier</a:t>
            </a:r>
            <a:r>
              <a:rPr lang="zh-CN" altLang="en-US" b="0" i="0" u="none" strike="noStrike" dirty="0">
                <a:solidFill>
                  <a:srgbClr val="34495E"/>
                </a:solidFill>
                <a:effectLst/>
                <a:latin typeface="Lato" panose="020F0502020204030203" pitchFamily="34" charset="0"/>
              </a:rPr>
              <a:t>类创建了一个</a:t>
            </a:r>
            <a:r>
              <a:rPr lang="en" altLang="zh-CN" b="0" i="0" u="none" strike="noStrike" dirty="0">
                <a:solidFill>
                  <a:srgbClr val="34495E"/>
                </a:solidFill>
                <a:effectLst/>
                <a:latin typeface="Lato" panose="020F0502020204030203" pitchFamily="34" charset="0"/>
              </a:rPr>
              <a:t>KNN</a:t>
            </a:r>
            <a:r>
              <a:rPr lang="zh-CN" altLang="en-US" b="0" i="0" u="none" strike="noStrike" dirty="0">
                <a:solidFill>
                  <a:srgbClr val="34495E"/>
                </a:solidFill>
                <a:effectLst/>
                <a:latin typeface="Lato" panose="020F0502020204030203" pitchFamily="34" charset="0"/>
              </a:rPr>
              <a:t>分类器对象，并设置</a:t>
            </a:r>
            <a:r>
              <a:rPr lang="en" altLang="zh-CN" b="0" i="0" u="none" strike="noStrike" dirty="0">
                <a:solidFill>
                  <a:srgbClr val="34495E"/>
                </a:solidFill>
                <a:effectLst/>
                <a:latin typeface="Lato" panose="020F0502020204030203" pitchFamily="34" charset="0"/>
              </a:rPr>
              <a:t>K</a:t>
            </a:r>
            <a:r>
              <a:rPr lang="zh-CN" altLang="en-US" b="0" i="0" u="none" strike="noStrike" dirty="0">
                <a:solidFill>
                  <a:srgbClr val="34495E"/>
                </a:solidFill>
                <a:effectLst/>
                <a:latin typeface="Lato" panose="020F0502020204030203" pitchFamily="34" charset="0"/>
              </a:rPr>
              <a:t>值为</a:t>
            </a:r>
            <a:r>
              <a:rPr lang="en-US" altLang="zh-CN" b="0" i="0" u="none" strike="noStrike" dirty="0">
                <a:solidFill>
                  <a:srgbClr val="34495E"/>
                </a:solidFill>
                <a:effectLst/>
                <a:latin typeface="Lato" panose="020F0502020204030203" pitchFamily="34" charset="0"/>
              </a:rPr>
              <a:t>3</a:t>
            </a:r>
            <a:r>
              <a:rPr lang="zh-CN" altLang="en-US" b="0" i="0" u="none" strike="noStrike" dirty="0">
                <a:solidFill>
                  <a:srgbClr val="34495E"/>
                </a:solidFill>
                <a:effectLst/>
                <a:latin typeface="Lato" panose="020F0502020204030203" pitchFamily="34" charset="0"/>
              </a:rPr>
              <a:t>。</a:t>
            </a:r>
            <a:endParaRPr lang="en-US" altLang="zh-CN" b="0" i="0" u="none" strike="noStrike" dirty="0">
              <a:solidFill>
                <a:srgbClr val="34495E"/>
              </a:solidFill>
              <a:effectLst/>
              <a:latin typeface="Lato" panose="020F0502020204030203" pitchFamily="34" charset="0"/>
            </a:endParaRPr>
          </a:p>
          <a:p>
            <a:pPr algn="l"/>
            <a:r>
              <a:rPr lang="en-US" altLang="zh-CN" dirty="0">
                <a:solidFill>
                  <a:srgbClr val="34495E"/>
                </a:solidFill>
                <a:latin typeface="Lato" panose="020F0502020204030203" pitchFamily="34" charset="0"/>
              </a:rPr>
              <a:t>	</a:t>
            </a:r>
            <a:r>
              <a:rPr lang="zh-CN" altLang="en-US" b="0" i="0" u="none" strike="noStrike" dirty="0">
                <a:solidFill>
                  <a:srgbClr val="FF0000"/>
                </a:solidFill>
                <a:effectLst/>
                <a:latin typeface="Lato" panose="020F0502020204030203" pitchFamily="34" charset="0"/>
              </a:rPr>
              <a:t>接下来</a:t>
            </a:r>
            <a:r>
              <a:rPr lang="zh-CN" altLang="en-US" b="0" i="0" u="none" strike="noStrike" dirty="0">
                <a:solidFill>
                  <a:srgbClr val="34495E"/>
                </a:solidFill>
                <a:effectLst/>
                <a:latin typeface="Lato" panose="020F0502020204030203" pitchFamily="34" charset="0"/>
              </a:rPr>
              <a:t>，通过调用</a:t>
            </a:r>
            <a:r>
              <a:rPr lang="en" altLang="zh-CN" b="0" i="0" u="none" strike="noStrike" dirty="0">
                <a:solidFill>
                  <a:srgbClr val="34495E"/>
                </a:solidFill>
                <a:effectLst/>
                <a:latin typeface="Lato" panose="020F0502020204030203" pitchFamily="34" charset="0"/>
              </a:rPr>
              <a:t>fit</a:t>
            </a:r>
            <a:r>
              <a:rPr lang="zh-CN" altLang="en-US" b="0" i="0" u="none" strike="noStrike" dirty="0">
                <a:solidFill>
                  <a:srgbClr val="34495E"/>
                </a:solidFill>
                <a:effectLst/>
                <a:latin typeface="Lato" panose="020F0502020204030203" pitchFamily="34" charset="0"/>
              </a:rPr>
              <a:t>方法对</a:t>
            </a:r>
            <a:r>
              <a:rPr lang="en" altLang="zh-CN" b="0" i="0" u="none" strike="noStrike" dirty="0">
                <a:solidFill>
                  <a:srgbClr val="34495E"/>
                </a:solidFill>
                <a:effectLst/>
                <a:latin typeface="Lato" panose="020F0502020204030203" pitchFamily="34" charset="0"/>
              </a:rPr>
              <a:t>KNN</a:t>
            </a:r>
            <a:r>
              <a:rPr lang="zh-CN" altLang="en-US" b="0" i="0" u="none" strike="noStrike" dirty="0">
                <a:solidFill>
                  <a:srgbClr val="34495E"/>
                </a:solidFill>
                <a:effectLst/>
                <a:latin typeface="Lato" panose="020F0502020204030203" pitchFamily="34" charset="0"/>
              </a:rPr>
              <a:t>分类器进行训练。</a:t>
            </a:r>
          </a:p>
          <a:p>
            <a:pPr algn="l"/>
            <a:r>
              <a:rPr lang="en-US" altLang="zh-CN" b="0" i="0" u="none" strike="noStrike" dirty="0">
                <a:solidFill>
                  <a:srgbClr val="34495E"/>
                </a:solidFill>
                <a:effectLst/>
                <a:latin typeface="Lato" panose="020F0502020204030203" pitchFamily="34" charset="0"/>
              </a:rPr>
              <a:t>	</a:t>
            </a:r>
            <a:r>
              <a:rPr lang="zh-CN" altLang="en-US" b="0" i="0" u="none" strike="noStrike" dirty="0">
                <a:solidFill>
                  <a:srgbClr val="FF0000"/>
                </a:solidFill>
                <a:effectLst/>
                <a:latin typeface="Lato" panose="020F0502020204030203" pitchFamily="34" charset="0"/>
              </a:rPr>
              <a:t>之后</a:t>
            </a:r>
            <a:r>
              <a:rPr lang="zh-CN" altLang="en-US" b="0" i="0" u="none" strike="noStrike" dirty="0">
                <a:solidFill>
                  <a:srgbClr val="34495E"/>
                </a:solidFill>
                <a:effectLst/>
                <a:latin typeface="Lato" panose="020F0502020204030203" pitchFamily="34" charset="0"/>
              </a:rPr>
              <a:t>，我们创建了待分类样本</a:t>
            </a:r>
            <a:r>
              <a:rPr lang="en" altLang="zh-CN" b="0" i="0" u="none" strike="noStrike" dirty="0" err="1">
                <a:solidFill>
                  <a:srgbClr val="34495E"/>
                </a:solidFill>
                <a:effectLst/>
                <a:latin typeface="Lato" panose="020F0502020204030203" pitchFamily="34" charset="0"/>
              </a:rPr>
              <a:t>X_test</a:t>
            </a:r>
            <a:r>
              <a:rPr lang="zh-CN" altLang="en" b="0" i="0" u="none" strike="noStrike" dirty="0">
                <a:solidFill>
                  <a:srgbClr val="34495E"/>
                </a:solidFill>
                <a:effectLst/>
                <a:latin typeface="Lato" panose="020F0502020204030203" pitchFamily="34" charset="0"/>
              </a:rPr>
              <a:t>，</a:t>
            </a:r>
            <a:r>
              <a:rPr lang="zh-CN" altLang="en-US" b="0" i="0" u="none" strike="noStrike" dirty="0">
                <a:solidFill>
                  <a:srgbClr val="34495E"/>
                </a:solidFill>
                <a:effectLst/>
                <a:latin typeface="Lato" panose="020F0502020204030203" pitchFamily="34" charset="0"/>
              </a:rPr>
              <a:t>并使用训练好的</a:t>
            </a:r>
            <a:r>
              <a:rPr lang="en" altLang="zh-CN" b="0" i="0" u="none" strike="noStrike" dirty="0">
                <a:solidFill>
                  <a:srgbClr val="34495E"/>
                </a:solidFill>
                <a:effectLst/>
                <a:latin typeface="Lato" panose="020F0502020204030203" pitchFamily="34" charset="0"/>
              </a:rPr>
              <a:t>KNN</a:t>
            </a:r>
            <a:r>
              <a:rPr lang="zh-CN" altLang="en-US" b="0" i="0" u="none" strike="noStrike" dirty="0">
                <a:solidFill>
                  <a:srgbClr val="34495E"/>
                </a:solidFill>
                <a:effectLst/>
                <a:latin typeface="Lato" panose="020F0502020204030203" pitchFamily="34" charset="0"/>
              </a:rPr>
              <a:t>分类器对其进行预测，得到了预测的类别标签</a:t>
            </a:r>
            <a:r>
              <a:rPr lang="en" altLang="zh-CN" b="0" i="0" u="none" strike="noStrike" dirty="0" err="1">
                <a:solidFill>
                  <a:srgbClr val="34495E"/>
                </a:solidFill>
                <a:effectLst/>
                <a:latin typeface="Lato" panose="020F0502020204030203" pitchFamily="34" charset="0"/>
              </a:rPr>
              <a:t>y_pred</a:t>
            </a:r>
            <a:r>
              <a:rPr lang="zh-CN" altLang="en" b="0" i="0" u="none" strike="noStrike" dirty="0">
                <a:solidFill>
                  <a:srgbClr val="34495E"/>
                </a:solidFill>
                <a:effectLst/>
                <a:latin typeface="Lato" panose="020F0502020204030203" pitchFamily="34" charset="0"/>
              </a:rPr>
              <a:t>。</a:t>
            </a:r>
            <a:endParaRPr lang="en-US" altLang="zh-CN" b="0" i="0" u="none" strike="noStrike" dirty="0">
              <a:solidFill>
                <a:srgbClr val="34495E"/>
              </a:solidFill>
              <a:effectLst/>
              <a:latin typeface="Lato" panose="020F0502020204030203" pitchFamily="34" charset="0"/>
            </a:endParaRPr>
          </a:p>
          <a:p>
            <a:pPr algn="l"/>
            <a:r>
              <a:rPr lang="en-US" altLang="zh-CN" dirty="0">
                <a:solidFill>
                  <a:srgbClr val="34495E"/>
                </a:solidFill>
                <a:latin typeface="Lato" panose="020F0502020204030203" pitchFamily="34" charset="0"/>
              </a:rPr>
              <a:t>	</a:t>
            </a:r>
            <a:r>
              <a:rPr lang="zh-CN" altLang="en-US" b="0" i="0" u="none" strike="noStrike" dirty="0">
                <a:solidFill>
                  <a:srgbClr val="FF0000"/>
                </a:solidFill>
                <a:effectLst/>
                <a:latin typeface="Lato" panose="020F0502020204030203" pitchFamily="34" charset="0"/>
              </a:rPr>
              <a:t>最后</a:t>
            </a:r>
            <a:r>
              <a:rPr lang="zh-CN" altLang="en-US" b="0" i="0" u="none" strike="noStrike" dirty="0">
                <a:solidFill>
                  <a:srgbClr val="34495E"/>
                </a:solidFill>
                <a:effectLst/>
                <a:latin typeface="Lato" panose="020F0502020204030203" pitchFamily="34" charset="0"/>
              </a:rPr>
              <a:t>，我们输出了预测结果，可以看到待分类样本分别被预测为类别’</a:t>
            </a:r>
            <a:r>
              <a:rPr lang="en" altLang="zh-CN" b="0" i="0" u="none" strike="noStrike" dirty="0">
                <a:solidFill>
                  <a:srgbClr val="34495E"/>
                </a:solidFill>
                <a:effectLst/>
                <a:latin typeface="Lato" panose="020F0502020204030203" pitchFamily="34" charset="0"/>
              </a:rPr>
              <a:t>A’</a:t>
            </a:r>
            <a:r>
              <a:rPr lang="zh-CN" altLang="en-US" b="0" i="0" u="none" strike="noStrike" dirty="0">
                <a:solidFill>
                  <a:srgbClr val="34495E"/>
                </a:solidFill>
                <a:effectLst/>
                <a:latin typeface="Lato" panose="020F0502020204030203" pitchFamily="34" charset="0"/>
              </a:rPr>
              <a:t>和’</a:t>
            </a:r>
            <a:r>
              <a:rPr lang="en" altLang="zh-CN" b="0" i="0" u="none" strike="noStrike" dirty="0">
                <a:solidFill>
                  <a:srgbClr val="34495E"/>
                </a:solidFill>
                <a:effectLst/>
                <a:latin typeface="Lato" panose="020F0502020204030203" pitchFamily="34" charset="0"/>
              </a:rPr>
              <a:t>B’</a:t>
            </a:r>
            <a:r>
              <a:rPr lang="zh-CN" altLang="en" b="0" i="0" u="none" strike="noStrike" dirty="0">
                <a:solidFill>
                  <a:srgbClr val="34495E"/>
                </a:solidFill>
                <a:effectLst/>
                <a:latin typeface="Lato" panose="020F0502020204030203" pitchFamily="34" charset="0"/>
              </a:rPr>
              <a:t>。</a:t>
            </a:r>
          </a:p>
          <a:p>
            <a:endParaRPr kumimoji="1" lang="zh-CN" altLang="en-US" dirty="0"/>
          </a:p>
        </p:txBody>
      </p:sp>
      <p:pic>
        <p:nvPicPr>
          <p:cNvPr id="3" name="Picture 2">
            <a:extLst>
              <a:ext uri="{FF2B5EF4-FFF2-40B4-BE49-F238E27FC236}">
                <a16:creationId xmlns:a16="http://schemas.microsoft.com/office/drawing/2014/main" id="{E0D23DEF-3923-9B21-9E15-BD469C352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229" y="1325563"/>
            <a:ext cx="5725885" cy="4978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99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173869-A829-3B58-3C51-B8F0E9FADEFC}"/>
              </a:ext>
            </a:extLst>
          </p:cNvPr>
          <p:cNvSpPr>
            <a:spLocks noGrp="1"/>
          </p:cNvSpPr>
          <p:nvPr>
            <p:ph type="title"/>
          </p:nvPr>
        </p:nvSpPr>
        <p:spPr>
          <a:xfrm>
            <a:off x="707572" y="267154"/>
            <a:ext cx="10515600" cy="976855"/>
          </a:xfrm>
        </p:spPr>
        <p:txBody>
          <a:bodyPr>
            <a:normAutofit/>
          </a:bodyPr>
          <a:lstStyle/>
          <a:p>
            <a:r>
              <a:rPr kumimoji="1" lang="zh-CN" altLang="en-US" sz="3200" dirty="0">
                <a:latin typeface="KaiTi" panose="02010609060101010101" pitchFamily="49" charset="-122"/>
                <a:ea typeface="KaiTi" panose="02010609060101010101" pitchFamily="49" charset="-122"/>
              </a:rPr>
              <a:t>二：</a:t>
            </a:r>
            <a:r>
              <a:rPr lang="en" altLang="zh-CN" sz="3200" b="1" i="0" u="none" strike="noStrike" dirty="0">
                <a:solidFill>
                  <a:srgbClr val="34495E"/>
                </a:solidFill>
                <a:effectLst/>
                <a:latin typeface="KaiTi" panose="02010609060101010101" pitchFamily="49" charset="-122"/>
                <a:ea typeface="KaiTi" panose="02010609060101010101" pitchFamily="49" charset="-122"/>
              </a:rPr>
              <a:t>KNN</a:t>
            </a:r>
            <a:r>
              <a:rPr lang="zh-CN" altLang="en-US" sz="3200" b="1" i="0" u="none" strike="noStrike" dirty="0">
                <a:solidFill>
                  <a:srgbClr val="34495E"/>
                </a:solidFill>
                <a:effectLst/>
                <a:latin typeface="KaiTi" panose="02010609060101010101" pitchFamily="49" charset="-122"/>
                <a:ea typeface="KaiTi" panose="02010609060101010101" pitchFamily="49" charset="-122"/>
              </a:rPr>
              <a:t>中的</a:t>
            </a:r>
            <a:r>
              <a:rPr lang="en" altLang="zh-CN" sz="3200" b="1" i="0" u="none" strike="noStrike" dirty="0">
                <a:solidFill>
                  <a:srgbClr val="34495E"/>
                </a:solidFill>
                <a:effectLst/>
                <a:latin typeface="KaiTi" panose="02010609060101010101" pitchFamily="49" charset="-122"/>
                <a:ea typeface="KaiTi" panose="02010609060101010101" pitchFamily="49" charset="-122"/>
              </a:rPr>
              <a:t>K</a:t>
            </a:r>
            <a:r>
              <a:rPr lang="zh-CN" altLang="en-US" sz="3200" b="1" i="0" u="none" strike="noStrike" dirty="0">
                <a:solidFill>
                  <a:srgbClr val="34495E"/>
                </a:solidFill>
                <a:effectLst/>
                <a:latin typeface="KaiTi" panose="02010609060101010101" pitchFamily="49" charset="-122"/>
                <a:ea typeface="KaiTi" panose="02010609060101010101" pitchFamily="49" charset="-122"/>
              </a:rPr>
              <a:t>值代表什么意思？如何选择合适的</a:t>
            </a:r>
            <a:r>
              <a:rPr lang="en" altLang="zh-CN" sz="3200" b="1" i="0" u="none" strike="noStrike" dirty="0">
                <a:solidFill>
                  <a:srgbClr val="34495E"/>
                </a:solidFill>
                <a:effectLst/>
                <a:latin typeface="KaiTi" panose="02010609060101010101" pitchFamily="49" charset="-122"/>
                <a:ea typeface="KaiTi" panose="02010609060101010101" pitchFamily="49" charset="-122"/>
              </a:rPr>
              <a:t>K</a:t>
            </a:r>
            <a:r>
              <a:rPr lang="zh-CN" altLang="en-US" sz="3200" b="1" i="0" u="none" strike="noStrike" dirty="0">
                <a:solidFill>
                  <a:srgbClr val="34495E"/>
                </a:solidFill>
                <a:effectLst/>
                <a:latin typeface="KaiTi" panose="02010609060101010101" pitchFamily="49" charset="-122"/>
                <a:ea typeface="KaiTi" panose="02010609060101010101" pitchFamily="49" charset="-122"/>
              </a:rPr>
              <a:t>值？</a:t>
            </a:r>
            <a:endParaRPr kumimoji="1" lang="zh-CN" altLang="en-US" sz="3200" dirty="0">
              <a:latin typeface="KaiTi" panose="02010609060101010101" pitchFamily="49" charset="-122"/>
              <a:ea typeface="KaiTi" panose="02010609060101010101" pitchFamily="49" charset="-122"/>
            </a:endParaRPr>
          </a:p>
        </p:txBody>
      </p:sp>
      <p:sp>
        <p:nvSpPr>
          <p:cNvPr id="3" name="内容占位符 2">
            <a:extLst>
              <a:ext uri="{FF2B5EF4-FFF2-40B4-BE49-F238E27FC236}">
                <a16:creationId xmlns:a16="http://schemas.microsoft.com/office/drawing/2014/main" id="{B8E793C5-71A6-9EC7-1F9B-352944F74884}"/>
              </a:ext>
            </a:extLst>
          </p:cNvPr>
          <p:cNvSpPr>
            <a:spLocks noGrp="1"/>
          </p:cNvSpPr>
          <p:nvPr>
            <p:ph idx="1"/>
          </p:nvPr>
        </p:nvSpPr>
        <p:spPr>
          <a:xfrm>
            <a:off x="435428" y="1534817"/>
            <a:ext cx="11756572" cy="5236097"/>
          </a:xfrm>
        </p:spPr>
        <p:txBody>
          <a:bodyPr>
            <a:noAutofit/>
          </a:bodyPr>
          <a:lstStyle/>
          <a:p>
            <a:pPr marL="0" indent="0" algn="l">
              <a:buNone/>
            </a:pPr>
            <a:r>
              <a:rPr lang="zh-CN" altLang="en-US" sz="2000" b="0" i="0" u="none" strike="noStrike" dirty="0">
                <a:solidFill>
                  <a:srgbClr val="34495E"/>
                </a:solidFill>
                <a:effectLst/>
                <a:latin typeface="KaiTi" panose="02010609060101010101" pitchFamily="49" charset="-122"/>
                <a:ea typeface="KaiTi" panose="02010609060101010101" pitchFamily="49" charset="-122"/>
              </a:rPr>
              <a:t>在</a:t>
            </a:r>
            <a:r>
              <a:rPr lang="en" altLang="zh-CN" sz="2000" b="0" i="0" u="none" strike="noStrike" dirty="0">
                <a:solidFill>
                  <a:srgbClr val="34495E"/>
                </a:solidFill>
                <a:effectLst/>
                <a:latin typeface="KaiTi" panose="02010609060101010101" pitchFamily="49" charset="-122"/>
                <a:ea typeface="KaiTi" panose="02010609060101010101" pitchFamily="49" charset="-122"/>
              </a:rPr>
              <a:t>KNN</a:t>
            </a:r>
            <a:r>
              <a:rPr lang="zh-CN" altLang="en" sz="2000" b="0" i="0" u="none" strike="noStrike" dirty="0">
                <a:solidFill>
                  <a:srgbClr val="34495E"/>
                </a:solidFill>
                <a:effectLst/>
                <a:latin typeface="KaiTi" panose="02010609060101010101" pitchFamily="49" charset="-122"/>
                <a:ea typeface="KaiTi" panose="02010609060101010101" pitchFamily="49" charset="-122"/>
              </a:rPr>
              <a:t>（</a:t>
            </a:r>
            <a:r>
              <a:rPr lang="en" altLang="zh-CN" sz="2000" b="0" i="0" u="none" strike="noStrike" dirty="0">
                <a:solidFill>
                  <a:srgbClr val="34495E"/>
                </a:solidFill>
                <a:effectLst/>
                <a:latin typeface="KaiTi" panose="02010609060101010101" pitchFamily="49" charset="-122"/>
                <a:ea typeface="KaiTi" panose="02010609060101010101" pitchFamily="49" charset="-122"/>
              </a:rPr>
              <a:t>k-</a:t>
            </a:r>
            <a:r>
              <a:rPr lang="zh-CN" altLang="en-US" sz="2000" b="0" i="0" u="none" strike="noStrike" dirty="0">
                <a:solidFill>
                  <a:srgbClr val="34495E"/>
                </a:solidFill>
                <a:effectLst/>
                <a:latin typeface="KaiTi" panose="02010609060101010101" pitchFamily="49" charset="-122"/>
                <a:ea typeface="KaiTi" panose="02010609060101010101" pitchFamily="49" charset="-122"/>
              </a:rPr>
              <a:t>最近邻）算法中，</a:t>
            </a:r>
            <a:r>
              <a:rPr lang="en" altLang="zh-CN" sz="2000" b="0" i="0" u="none" strike="noStrike" dirty="0">
                <a:solidFill>
                  <a:schemeClr val="accent5">
                    <a:lumMod val="50000"/>
                  </a:schemeClr>
                </a:solidFill>
                <a:effectLst/>
                <a:latin typeface="KaiTi" panose="02010609060101010101" pitchFamily="49" charset="-122"/>
                <a:ea typeface="KaiTi" panose="02010609060101010101" pitchFamily="49" charset="-122"/>
              </a:rPr>
              <a:t>K</a:t>
            </a:r>
            <a:r>
              <a:rPr lang="zh-CN" altLang="en-US" sz="2000" b="0" i="0" u="none" strike="noStrike" dirty="0">
                <a:solidFill>
                  <a:schemeClr val="accent5">
                    <a:lumMod val="50000"/>
                  </a:schemeClr>
                </a:solidFill>
                <a:effectLst/>
                <a:latin typeface="KaiTi" panose="02010609060101010101" pitchFamily="49" charset="-122"/>
                <a:ea typeface="KaiTi" panose="02010609060101010101" pitchFamily="49" charset="-122"/>
              </a:rPr>
              <a:t>值代表选择最近邻居的数量</a:t>
            </a:r>
            <a:r>
              <a:rPr lang="zh-CN" altLang="en-US" sz="2000" b="0" i="0" u="none" strike="noStrike" dirty="0">
                <a:solidFill>
                  <a:srgbClr val="34495E"/>
                </a:solidFill>
                <a:effectLst/>
                <a:latin typeface="KaiTi" panose="02010609060101010101" pitchFamily="49" charset="-122"/>
                <a:ea typeface="KaiTi" panose="02010609060101010101" pitchFamily="49" charset="-122"/>
              </a:rPr>
              <a:t>。</a:t>
            </a:r>
            <a:r>
              <a:rPr lang="en" altLang="zh-CN" sz="2000" b="0" i="0" u="none" strike="noStrike" dirty="0">
                <a:solidFill>
                  <a:srgbClr val="34495E"/>
                </a:solidFill>
                <a:effectLst/>
                <a:latin typeface="KaiTi" panose="02010609060101010101" pitchFamily="49" charset="-122"/>
                <a:ea typeface="KaiTi" panose="02010609060101010101" pitchFamily="49" charset="-122"/>
              </a:rPr>
              <a:t>KNN</a:t>
            </a:r>
            <a:r>
              <a:rPr lang="zh-CN" altLang="en-US" sz="2000" b="0" i="0" u="none" strike="noStrike" dirty="0">
                <a:solidFill>
                  <a:srgbClr val="34495E"/>
                </a:solidFill>
                <a:effectLst/>
                <a:latin typeface="KaiTi" panose="02010609060101010101" pitchFamily="49" charset="-122"/>
                <a:ea typeface="KaiTi" panose="02010609060101010101" pitchFamily="49" charset="-122"/>
              </a:rPr>
              <a:t>算法的基本原理是，在给定一个新的样本点时，它会</a:t>
            </a:r>
            <a:r>
              <a:rPr lang="zh-CN" altLang="en-US" sz="2000" b="0" i="0" u="none" strike="noStrike" dirty="0">
                <a:solidFill>
                  <a:srgbClr val="34495E"/>
                </a:solidFill>
                <a:effectLst/>
                <a:highlight>
                  <a:srgbClr val="FFFF00"/>
                </a:highlight>
                <a:latin typeface="KaiTi" panose="02010609060101010101" pitchFamily="49" charset="-122"/>
                <a:ea typeface="KaiTi" panose="02010609060101010101" pitchFamily="49" charset="-122"/>
              </a:rPr>
              <a:t>寻找训练集中与该样本点距离最近的</a:t>
            </a:r>
            <a:r>
              <a:rPr lang="en" altLang="zh-CN" sz="2000" b="0" i="0" u="none" strike="noStrike" dirty="0">
                <a:solidFill>
                  <a:srgbClr val="34495E"/>
                </a:solidFill>
                <a:effectLst/>
                <a:highlight>
                  <a:srgbClr val="FFFF00"/>
                </a:highlight>
                <a:latin typeface="KaiTi" panose="02010609060101010101" pitchFamily="49" charset="-122"/>
                <a:ea typeface="KaiTi" panose="02010609060101010101" pitchFamily="49" charset="-122"/>
              </a:rPr>
              <a:t>K</a:t>
            </a:r>
            <a:r>
              <a:rPr lang="zh-CN" altLang="en-US" sz="2000" b="0" i="0" u="none" strike="noStrike" dirty="0">
                <a:solidFill>
                  <a:srgbClr val="34495E"/>
                </a:solidFill>
                <a:effectLst/>
                <a:highlight>
                  <a:srgbClr val="FFFF00"/>
                </a:highlight>
                <a:latin typeface="KaiTi" panose="02010609060101010101" pitchFamily="49" charset="-122"/>
                <a:ea typeface="KaiTi" panose="02010609060101010101" pitchFamily="49" charset="-122"/>
              </a:rPr>
              <a:t>个邻居</a:t>
            </a:r>
            <a:r>
              <a:rPr lang="zh-CN" altLang="en-US" sz="2000" b="0" i="0" u="none" strike="noStrike" dirty="0">
                <a:solidFill>
                  <a:srgbClr val="34495E"/>
                </a:solidFill>
                <a:effectLst/>
                <a:latin typeface="KaiTi" panose="02010609060101010101" pitchFamily="49" charset="-122"/>
                <a:ea typeface="KaiTi" panose="02010609060101010101" pitchFamily="49" charset="-122"/>
              </a:rPr>
              <a:t>，并根据这些邻居的标签来进行分类或回归。</a:t>
            </a:r>
          </a:p>
          <a:p>
            <a:pPr marL="0" indent="0" algn="l">
              <a:buNone/>
            </a:pPr>
            <a:r>
              <a:rPr lang="zh-CN" altLang="en-US" sz="2000" b="0" i="0" u="none" strike="noStrike" dirty="0">
                <a:solidFill>
                  <a:srgbClr val="34495E"/>
                </a:solidFill>
                <a:effectLst/>
                <a:latin typeface="KaiTi" panose="02010609060101010101" pitchFamily="49" charset="-122"/>
                <a:ea typeface="KaiTi" panose="02010609060101010101" pitchFamily="49" charset="-122"/>
              </a:rPr>
              <a:t>选择合适的</a:t>
            </a:r>
            <a:r>
              <a:rPr lang="en" altLang="zh-CN" sz="2000" b="0" i="0" u="none" strike="noStrike" dirty="0">
                <a:solidFill>
                  <a:srgbClr val="34495E"/>
                </a:solidFill>
                <a:effectLst/>
                <a:latin typeface="KaiTi" panose="02010609060101010101" pitchFamily="49" charset="-122"/>
                <a:ea typeface="KaiTi" panose="02010609060101010101" pitchFamily="49" charset="-122"/>
              </a:rPr>
              <a:t>K</a:t>
            </a:r>
            <a:r>
              <a:rPr lang="zh-CN" altLang="en-US" sz="2000" b="0" i="0" u="none" strike="noStrike" dirty="0">
                <a:solidFill>
                  <a:srgbClr val="34495E"/>
                </a:solidFill>
                <a:effectLst/>
                <a:latin typeface="KaiTi" panose="02010609060101010101" pitchFamily="49" charset="-122"/>
                <a:ea typeface="KaiTi" panose="02010609060101010101" pitchFamily="49" charset="-122"/>
              </a:rPr>
              <a:t>值非常重要，因为它会影响</a:t>
            </a:r>
            <a:r>
              <a:rPr lang="en" altLang="zh-CN" sz="2000" b="0" i="0" u="none" strike="noStrike" dirty="0">
                <a:solidFill>
                  <a:srgbClr val="34495E"/>
                </a:solidFill>
                <a:effectLst/>
                <a:latin typeface="KaiTi" panose="02010609060101010101" pitchFamily="49" charset="-122"/>
                <a:ea typeface="KaiTi" panose="02010609060101010101" pitchFamily="49" charset="-122"/>
              </a:rPr>
              <a:t>KNN</a:t>
            </a:r>
            <a:r>
              <a:rPr lang="zh-CN" altLang="en-US" sz="2000" b="0" i="0" u="none" strike="noStrike" dirty="0">
                <a:solidFill>
                  <a:srgbClr val="34495E"/>
                </a:solidFill>
                <a:effectLst/>
                <a:latin typeface="KaiTi" panose="02010609060101010101" pitchFamily="49" charset="-122"/>
                <a:ea typeface="KaiTi" panose="02010609060101010101" pitchFamily="49" charset="-122"/>
              </a:rPr>
              <a:t>算法的性能和准确度。以下是一些常用的方法来选择合适的</a:t>
            </a:r>
            <a:r>
              <a:rPr lang="en" altLang="zh-CN" sz="2000" b="0" i="0" u="none" strike="noStrike" dirty="0">
                <a:solidFill>
                  <a:srgbClr val="34495E"/>
                </a:solidFill>
                <a:effectLst/>
                <a:latin typeface="KaiTi" panose="02010609060101010101" pitchFamily="49" charset="-122"/>
                <a:ea typeface="KaiTi" panose="02010609060101010101" pitchFamily="49" charset="-122"/>
              </a:rPr>
              <a:t>K</a:t>
            </a:r>
            <a:r>
              <a:rPr lang="zh-CN" altLang="en-US" sz="2000" b="0" i="0" u="none" strike="noStrike" dirty="0">
                <a:solidFill>
                  <a:srgbClr val="34495E"/>
                </a:solidFill>
                <a:effectLst/>
                <a:latin typeface="KaiTi" panose="02010609060101010101" pitchFamily="49" charset="-122"/>
                <a:ea typeface="KaiTi" panose="02010609060101010101" pitchFamily="49" charset="-122"/>
              </a:rPr>
              <a:t>值：</a:t>
            </a:r>
          </a:p>
          <a:p>
            <a:pPr algn="l">
              <a:buFont typeface="+mj-lt"/>
              <a:buAutoNum type="arabicPeriod"/>
            </a:pPr>
            <a:r>
              <a:rPr lang="zh-CN" altLang="en-US" sz="2000" b="1" i="0" u="none" strike="noStrike" dirty="0">
                <a:solidFill>
                  <a:srgbClr val="34495E"/>
                </a:solidFill>
                <a:effectLst/>
                <a:highlight>
                  <a:srgbClr val="00FFFF"/>
                </a:highlight>
                <a:latin typeface="KaiTi" panose="02010609060101010101" pitchFamily="49" charset="-122"/>
                <a:ea typeface="KaiTi" panose="02010609060101010101" pitchFamily="49" charset="-122"/>
              </a:rPr>
              <a:t>经验法则</a:t>
            </a:r>
            <a:r>
              <a:rPr lang="zh-CN" altLang="en-US" sz="2000" b="0" i="0" u="none" strike="noStrike" dirty="0">
                <a:solidFill>
                  <a:srgbClr val="34495E"/>
                </a:solidFill>
                <a:effectLst/>
                <a:latin typeface="KaiTi" panose="02010609060101010101" pitchFamily="49" charset="-122"/>
                <a:ea typeface="KaiTi" panose="02010609060101010101" pitchFamily="49" charset="-122"/>
              </a:rPr>
              <a:t>：根据经验法则，通常选择</a:t>
            </a:r>
            <a:r>
              <a:rPr lang="zh-CN" altLang="en-US" sz="2000" b="0" i="0" u="none" strike="noStrike" dirty="0">
                <a:solidFill>
                  <a:srgbClr val="FFC000"/>
                </a:solidFill>
                <a:effectLst/>
                <a:latin typeface="KaiTi" panose="02010609060101010101" pitchFamily="49" charset="-122"/>
                <a:ea typeface="KaiTi" panose="02010609060101010101" pitchFamily="49" charset="-122"/>
              </a:rPr>
              <a:t>较小的</a:t>
            </a:r>
            <a:r>
              <a:rPr lang="en" altLang="zh-CN" sz="2000" b="0" i="0" u="none" strike="noStrike" dirty="0">
                <a:solidFill>
                  <a:srgbClr val="FFC000"/>
                </a:solidFill>
                <a:effectLst/>
                <a:latin typeface="KaiTi" panose="02010609060101010101" pitchFamily="49" charset="-122"/>
                <a:ea typeface="KaiTi" panose="02010609060101010101" pitchFamily="49" charset="-122"/>
              </a:rPr>
              <a:t>K</a:t>
            </a:r>
            <a:r>
              <a:rPr lang="zh-CN" altLang="en-US" sz="2000" b="0" i="0" u="none" strike="noStrike" dirty="0">
                <a:solidFill>
                  <a:srgbClr val="FFC000"/>
                </a:solidFill>
                <a:effectLst/>
                <a:latin typeface="KaiTi" panose="02010609060101010101" pitchFamily="49" charset="-122"/>
                <a:ea typeface="KaiTi" panose="02010609060101010101" pitchFamily="49" charset="-122"/>
              </a:rPr>
              <a:t>值</a:t>
            </a:r>
            <a:r>
              <a:rPr lang="zh-CN" altLang="en-US" sz="2000" b="0" i="0" u="none" strike="noStrike" dirty="0">
                <a:solidFill>
                  <a:srgbClr val="34495E"/>
                </a:solidFill>
                <a:effectLst/>
                <a:latin typeface="KaiTi" panose="02010609060101010101" pitchFamily="49" charset="-122"/>
                <a:ea typeface="KaiTi" panose="02010609060101010101" pitchFamily="49" charset="-122"/>
              </a:rPr>
              <a:t>可以减少噪声的影响，但也可能</a:t>
            </a:r>
            <a:r>
              <a:rPr lang="zh-CN" altLang="en-US" sz="2000" b="0" i="0" u="none" strike="noStrike" dirty="0">
                <a:solidFill>
                  <a:srgbClr val="FFC000"/>
                </a:solidFill>
                <a:effectLst/>
                <a:latin typeface="KaiTi" panose="02010609060101010101" pitchFamily="49" charset="-122"/>
                <a:ea typeface="KaiTi" panose="02010609060101010101" pitchFamily="49" charset="-122"/>
              </a:rPr>
              <a:t>导致过拟合</a:t>
            </a:r>
            <a:r>
              <a:rPr lang="zh-CN" altLang="en-US" sz="2000" b="0" i="0" u="none" strike="noStrike" dirty="0">
                <a:solidFill>
                  <a:srgbClr val="34495E"/>
                </a:solidFill>
                <a:effectLst/>
                <a:latin typeface="KaiTi" panose="02010609060101010101" pitchFamily="49" charset="-122"/>
                <a:ea typeface="KaiTi" panose="02010609060101010101" pitchFamily="49" charset="-122"/>
              </a:rPr>
              <a:t>。而</a:t>
            </a:r>
            <a:r>
              <a:rPr lang="zh-CN" altLang="en-US" sz="2000" b="0" i="0" u="none" strike="noStrike" dirty="0">
                <a:solidFill>
                  <a:srgbClr val="FFC000"/>
                </a:solidFill>
                <a:effectLst/>
                <a:latin typeface="KaiTi" panose="02010609060101010101" pitchFamily="49" charset="-122"/>
                <a:ea typeface="KaiTi" panose="02010609060101010101" pitchFamily="49" charset="-122"/>
              </a:rPr>
              <a:t>较大的</a:t>
            </a:r>
            <a:r>
              <a:rPr lang="en" altLang="zh-CN" sz="2000" b="0" i="0" u="none" strike="noStrike" dirty="0">
                <a:solidFill>
                  <a:srgbClr val="FFC000"/>
                </a:solidFill>
                <a:effectLst/>
                <a:latin typeface="KaiTi" panose="02010609060101010101" pitchFamily="49" charset="-122"/>
                <a:ea typeface="KaiTi" panose="02010609060101010101" pitchFamily="49" charset="-122"/>
              </a:rPr>
              <a:t>K</a:t>
            </a:r>
            <a:r>
              <a:rPr lang="zh-CN" altLang="en-US" sz="2000" b="0" i="0" u="none" strike="noStrike" dirty="0">
                <a:solidFill>
                  <a:srgbClr val="FFC000"/>
                </a:solidFill>
                <a:effectLst/>
                <a:latin typeface="KaiTi" panose="02010609060101010101" pitchFamily="49" charset="-122"/>
                <a:ea typeface="KaiTi" panose="02010609060101010101" pitchFamily="49" charset="-122"/>
              </a:rPr>
              <a:t>值</a:t>
            </a:r>
            <a:r>
              <a:rPr lang="zh-CN" altLang="en-US" sz="2000" b="0" i="0" u="none" strike="noStrike" dirty="0">
                <a:solidFill>
                  <a:srgbClr val="34495E"/>
                </a:solidFill>
                <a:effectLst/>
                <a:latin typeface="KaiTi" panose="02010609060101010101" pitchFamily="49" charset="-122"/>
                <a:ea typeface="KaiTi" panose="02010609060101010101" pitchFamily="49" charset="-122"/>
              </a:rPr>
              <a:t>可以平滑决策边界，但</a:t>
            </a:r>
            <a:r>
              <a:rPr lang="zh-CN" altLang="en-US" sz="2000" b="0" i="0" u="none" strike="noStrike" dirty="0">
                <a:solidFill>
                  <a:srgbClr val="FFC000"/>
                </a:solidFill>
                <a:effectLst/>
                <a:latin typeface="KaiTi" panose="02010609060101010101" pitchFamily="49" charset="-122"/>
                <a:ea typeface="KaiTi" panose="02010609060101010101" pitchFamily="49" charset="-122"/>
              </a:rPr>
              <a:t>容易受到不相关数据的干扰</a:t>
            </a:r>
            <a:r>
              <a:rPr lang="zh-CN" altLang="en-US" sz="2000" b="0" i="0" u="none" strike="noStrike" dirty="0">
                <a:solidFill>
                  <a:srgbClr val="34495E"/>
                </a:solidFill>
                <a:effectLst/>
                <a:latin typeface="KaiTi" panose="02010609060101010101" pitchFamily="49" charset="-122"/>
                <a:ea typeface="KaiTi" panose="02010609060101010101" pitchFamily="49" charset="-122"/>
              </a:rPr>
              <a:t>。常见的</a:t>
            </a:r>
            <a:r>
              <a:rPr lang="en" altLang="zh-CN" sz="2000" b="0" i="0" u="none" strike="noStrike" dirty="0">
                <a:solidFill>
                  <a:srgbClr val="34495E"/>
                </a:solidFill>
                <a:effectLst/>
                <a:latin typeface="KaiTi" panose="02010609060101010101" pitchFamily="49" charset="-122"/>
                <a:ea typeface="KaiTi" panose="02010609060101010101" pitchFamily="49" charset="-122"/>
              </a:rPr>
              <a:t>K</a:t>
            </a:r>
            <a:r>
              <a:rPr lang="zh-CN" altLang="en-US" sz="2000" b="0" i="0" u="none" strike="noStrike" dirty="0">
                <a:solidFill>
                  <a:srgbClr val="34495E"/>
                </a:solidFill>
                <a:effectLst/>
                <a:latin typeface="KaiTi" panose="02010609060101010101" pitchFamily="49" charset="-122"/>
                <a:ea typeface="KaiTi" panose="02010609060101010101" pitchFamily="49" charset="-122"/>
              </a:rPr>
              <a:t>值范围通常是</a:t>
            </a:r>
            <a:r>
              <a:rPr lang="en-US" altLang="zh-CN" sz="2000" b="0" i="0" u="none" strike="noStrike" dirty="0">
                <a:solidFill>
                  <a:srgbClr val="34495E"/>
                </a:solidFill>
                <a:effectLst/>
                <a:latin typeface="KaiTi" panose="02010609060101010101" pitchFamily="49" charset="-122"/>
                <a:ea typeface="KaiTi" panose="02010609060101010101" pitchFamily="49" charset="-122"/>
              </a:rPr>
              <a:t>1</a:t>
            </a:r>
            <a:r>
              <a:rPr lang="zh-CN" altLang="en-US" sz="2000" b="0" i="0" u="none" strike="noStrike" dirty="0">
                <a:solidFill>
                  <a:srgbClr val="34495E"/>
                </a:solidFill>
                <a:effectLst/>
                <a:latin typeface="KaiTi" panose="02010609060101010101" pitchFamily="49" charset="-122"/>
                <a:ea typeface="KaiTi" panose="02010609060101010101" pitchFamily="49" charset="-122"/>
              </a:rPr>
              <a:t>到</a:t>
            </a:r>
            <a:r>
              <a:rPr lang="en-US" altLang="zh-CN" sz="2000" b="0" i="0" u="none" strike="noStrike" dirty="0">
                <a:solidFill>
                  <a:srgbClr val="34495E"/>
                </a:solidFill>
                <a:effectLst/>
                <a:latin typeface="KaiTi" panose="02010609060101010101" pitchFamily="49" charset="-122"/>
                <a:ea typeface="KaiTi" panose="02010609060101010101" pitchFamily="49" charset="-122"/>
              </a:rPr>
              <a:t>10</a:t>
            </a:r>
            <a:r>
              <a:rPr lang="zh-CN" altLang="en-US" sz="2000" b="0" i="0" u="none" strike="noStrike" dirty="0">
                <a:solidFill>
                  <a:srgbClr val="34495E"/>
                </a:solidFill>
                <a:effectLst/>
                <a:latin typeface="KaiTi" panose="02010609060101010101" pitchFamily="49" charset="-122"/>
                <a:ea typeface="KaiTi" panose="02010609060101010101" pitchFamily="49" charset="-122"/>
              </a:rPr>
              <a:t>之间。</a:t>
            </a:r>
          </a:p>
          <a:p>
            <a:pPr algn="l">
              <a:buFont typeface="+mj-lt"/>
              <a:buAutoNum type="arabicPeriod"/>
            </a:pPr>
            <a:r>
              <a:rPr lang="zh-CN" altLang="en-US" sz="2000" b="1" i="0" u="none" strike="noStrike" dirty="0">
                <a:solidFill>
                  <a:srgbClr val="34495E"/>
                </a:solidFill>
                <a:effectLst/>
                <a:highlight>
                  <a:srgbClr val="00FFFF"/>
                </a:highlight>
                <a:latin typeface="KaiTi" panose="02010609060101010101" pitchFamily="49" charset="-122"/>
                <a:ea typeface="KaiTi" panose="02010609060101010101" pitchFamily="49" charset="-122"/>
              </a:rPr>
              <a:t>交叉验证</a:t>
            </a:r>
            <a:r>
              <a:rPr lang="zh-CN" altLang="en-US" sz="2000" b="0" i="0" u="none" strike="noStrike" dirty="0">
                <a:solidFill>
                  <a:srgbClr val="34495E"/>
                </a:solidFill>
                <a:effectLst/>
                <a:latin typeface="KaiTi" panose="02010609060101010101" pitchFamily="49" charset="-122"/>
                <a:ea typeface="KaiTi" panose="02010609060101010101" pitchFamily="49" charset="-122"/>
              </a:rPr>
              <a:t>：使用交叉验证来选择最佳的</a:t>
            </a:r>
            <a:r>
              <a:rPr lang="en" altLang="zh-CN" sz="2000" b="0" i="0" u="none" strike="noStrike" dirty="0">
                <a:solidFill>
                  <a:srgbClr val="34495E"/>
                </a:solidFill>
                <a:effectLst/>
                <a:latin typeface="KaiTi" panose="02010609060101010101" pitchFamily="49" charset="-122"/>
                <a:ea typeface="KaiTi" panose="02010609060101010101" pitchFamily="49" charset="-122"/>
              </a:rPr>
              <a:t>K</a:t>
            </a:r>
            <a:r>
              <a:rPr lang="zh-CN" altLang="en-US" sz="2000" b="0" i="0" u="none" strike="noStrike" dirty="0">
                <a:solidFill>
                  <a:srgbClr val="34495E"/>
                </a:solidFill>
                <a:effectLst/>
                <a:latin typeface="KaiTi" panose="02010609060101010101" pitchFamily="49" charset="-122"/>
                <a:ea typeface="KaiTi" panose="02010609060101010101" pitchFamily="49" charset="-122"/>
              </a:rPr>
              <a:t>值。</a:t>
            </a:r>
            <a:r>
              <a:rPr lang="zh-CN" altLang="en-US" sz="2000" b="0" i="0" u="none" strike="noStrike" dirty="0">
                <a:solidFill>
                  <a:srgbClr val="34495E"/>
                </a:solidFill>
                <a:effectLst/>
                <a:highlight>
                  <a:srgbClr val="FF00FF"/>
                </a:highlight>
                <a:latin typeface="KaiTi" panose="02010609060101010101" pitchFamily="49" charset="-122"/>
                <a:ea typeface="KaiTi" panose="02010609060101010101" pitchFamily="49" charset="-122"/>
              </a:rPr>
              <a:t>将训练集分成</a:t>
            </a:r>
            <a:r>
              <a:rPr lang="en" altLang="zh-CN" sz="2000" b="0" i="0" u="none" strike="noStrike" dirty="0">
                <a:solidFill>
                  <a:srgbClr val="34495E"/>
                </a:solidFill>
                <a:effectLst/>
                <a:highlight>
                  <a:srgbClr val="FF00FF"/>
                </a:highlight>
                <a:latin typeface="KaiTi" panose="02010609060101010101" pitchFamily="49" charset="-122"/>
                <a:ea typeface="KaiTi" panose="02010609060101010101" pitchFamily="49" charset="-122"/>
              </a:rPr>
              <a:t>K</a:t>
            </a:r>
            <a:r>
              <a:rPr lang="zh-CN" altLang="en-US" sz="2000" b="0" i="0" u="none" strike="noStrike" dirty="0">
                <a:solidFill>
                  <a:srgbClr val="34495E"/>
                </a:solidFill>
                <a:effectLst/>
                <a:highlight>
                  <a:srgbClr val="FF00FF"/>
                </a:highlight>
                <a:latin typeface="KaiTi" panose="02010609060101010101" pitchFamily="49" charset="-122"/>
                <a:ea typeface="KaiTi" panose="02010609060101010101" pitchFamily="49" charset="-122"/>
              </a:rPr>
              <a:t>个子集</a:t>
            </a:r>
            <a:r>
              <a:rPr lang="zh-CN" altLang="en-US" sz="2000" b="0" i="0" u="none" strike="noStrike" dirty="0">
                <a:solidFill>
                  <a:srgbClr val="34495E"/>
                </a:solidFill>
                <a:effectLst/>
                <a:latin typeface="KaiTi" panose="02010609060101010101" pitchFamily="49" charset="-122"/>
                <a:ea typeface="KaiTi" panose="02010609060101010101" pitchFamily="49" charset="-122"/>
              </a:rPr>
              <a:t>，然后</a:t>
            </a:r>
            <a:r>
              <a:rPr lang="zh-CN" altLang="en-US" sz="2000" b="0" i="0" u="none" strike="noStrike" dirty="0">
                <a:solidFill>
                  <a:srgbClr val="34495E"/>
                </a:solidFill>
                <a:effectLst/>
                <a:highlight>
                  <a:srgbClr val="FF00FF"/>
                </a:highlight>
                <a:latin typeface="KaiTi" panose="02010609060101010101" pitchFamily="49" charset="-122"/>
                <a:ea typeface="KaiTi" panose="02010609060101010101" pitchFamily="49" charset="-122"/>
              </a:rPr>
              <a:t>对每个子集进行</a:t>
            </a:r>
            <a:r>
              <a:rPr lang="en" altLang="zh-CN" sz="2000" b="0" i="0" u="none" strike="noStrike" dirty="0">
                <a:solidFill>
                  <a:srgbClr val="34495E"/>
                </a:solidFill>
                <a:effectLst/>
                <a:highlight>
                  <a:srgbClr val="FF00FF"/>
                </a:highlight>
                <a:latin typeface="KaiTi" panose="02010609060101010101" pitchFamily="49" charset="-122"/>
                <a:ea typeface="KaiTi" panose="02010609060101010101" pitchFamily="49" charset="-122"/>
              </a:rPr>
              <a:t>KNN</a:t>
            </a:r>
            <a:r>
              <a:rPr lang="zh-CN" altLang="en-US" sz="2000" b="0" i="0" u="none" strike="noStrike" dirty="0">
                <a:solidFill>
                  <a:srgbClr val="34495E"/>
                </a:solidFill>
                <a:effectLst/>
                <a:highlight>
                  <a:srgbClr val="FF00FF"/>
                </a:highlight>
                <a:latin typeface="KaiTi" panose="02010609060101010101" pitchFamily="49" charset="-122"/>
                <a:ea typeface="KaiTi" panose="02010609060101010101" pitchFamily="49" charset="-122"/>
              </a:rPr>
              <a:t>分类</a:t>
            </a:r>
            <a:r>
              <a:rPr lang="zh-CN" altLang="en-US" sz="2000" b="0" i="0" u="none" strike="noStrike" dirty="0">
                <a:solidFill>
                  <a:srgbClr val="34495E"/>
                </a:solidFill>
                <a:effectLst/>
                <a:latin typeface="KaiTi" panose="02010609060101010101" pitchFamily="49" charset="-122"/>
                <a:ea typeface="KaiTi" panose="02010609060101010101" pitchFamily="49" charset="-122"/>
              </a:rPr>
              <a:t>，计算预测准确率或其他评价指标。通过在不同的</a:t>
            </a:r>
            <a:r>
              <a:rPr lang="en" altLang="zh-CN" sz="2000" b="0" i="0" u="none" strike="noStrike" dirty="0">
                <a:solidFill>
                  <a:srgbClr val="34495E"/>
                </a:solidFill>
                <a:effectLst/>
                <a:latin typeface="KaiTi" panose="02010609060101010101" pitchFamily="49" charset="-122"/>
                <a:ea typeface="KaiTi" panose="02010609060101010101" pitchFamily="49" charset="-122"/>
              </a:rPr>
              <a:t>K</a:t>
            </a:r>
            <a:r>
              <a:rPr lang="zh-CN" altLang="en-US" sz="2000" b="0" i="0" u="none" strike="noStrike" dirty="0">
                <a:solidFill>
                  <a:srgbClr val="34495E"/>
                </a:solidFill>
                <a:effectLst/>
                <a:latin typeface="KaiTi" panose="02010609060101010101" pitchFamily="49" charset="-122"/>
                <a:ea typeface="KaiTi" panose="02010609060101010101" pitchFamily="49" charset="-122"/>
              </a:rPr>
              <a:t>值上进行交叉验证，选择使得模型性能最好的</a:t>
            </a:r>
            <a:r>
              <a:rPr lang="en" altLang="zh-CN" sz="2000" b="0" i="0" u="none" strike="noStrike" dirty="0">
                <a:solidFill>
                  <a:srgbClr val="34495E"/>
                </a:solidFill>
                <a:effectLst/>
                <a:latin typeface="KaiTi" panose="02010609060101010101" pitchFamily="49" charset="-122"/>
                <a:ea typeface="KaiTi" panose="02010609060101010101" pitchFamily="49" charset="-122"/>
              </a:rPr>
              <a:t>K</a:t>
            </a:r>
            <a:r>
              <a:rPr lang="zh-CN" altLang="en-US" sz="2000" b="0" i="0" u="none" strike="noStrike" dirty="0">
                <a:solidFill>
                  <a:srgbClr val="34495E"/>
                </a:solidFill>
                <a:effectLst/>
                <a:latin typeface="KaiTi" panose="02010609060101010101" pitchFamily="49" charset="-122"/>
                <a:ea typeface="KaiTi" panose="02010609060101010101" pitchFamily="49" charset="-122"/>
              </a:rPr>
              <a:t>值。</a:t>
            </a:r>
          </a:p>
          <a:p>
            <a:pPr algn="l">
              <a:buFont typeface="+mj-lt"/>
              <a:buAutoNum type="arabicPeriod"/>
            </a:pPr>
            <a:r>
              <a:rPr lang="zh-CN" altLang="en-US" sz="2000" b="1" i="0" u="none" strike="noStrike" dirty="0">
                <a:solidFill>
                  <a:srgbClr val="34495E"/>
                </a:solidFill>
                <a:effectLst/>
                <a:highlight>
                  <a:srgbClr val="00FFFF"/>
                </a:highlight>
                <a:latin typeface="KaiTi" panose="02010609060101010101" pitchFamily="49" charset="-122"/>
                <a:ea typeface="KaiTi" panose="02010609060101010101" pitchFamily="49" charset="-122"/>
              </a:rPr>
              <a:t>考虑数据集大小</a:t>
            </a:r>
            <a:r>
              <a:rPr lang="zh-CN" altLang="en-US" sz="2000" b="0" i="0" u="none" strike="noStrike" dirty="0">
                <a:solidFill>
                  <a:srgbClr val="34495E"/>
                </a:solidFill>
                <a:effectLst/>
                <a:latin typeface="KaiTi" panose="02010609060101010101" pitchFamily="49" charset="-122"/>
                <a:ea typeface="KaiTi" panose="02010609060101010101" pitchFamily="49" charset="-122"/>
              </a:rPr>
              <a:t>：如果数据集较小，选择较小的</a:t>
            </a:r>
            <a:r>
              <a:rPr lang="en" altLang="zh-CN" sz="2000" b="0" i="0" u="none" strike="noStrike" dirty="0">
                <a:solidFill>
                  <a:srgbClr val="34495E"/>
                </a:solidFill>
                <a:effectLst/>
                <a:latin typeface="KaiTi" panose="02010609060101010101" pitchFamily="49" charset="-122"/>
                <a:ea typeface="KaiTi" panose="02010609060101010101" pitchFamily="49" charset="-122"/>
              </a:rPr>
              <a:t>K</a:t>
            </a:r>
            <a:r>
              <a:rPr lang="zh-CN" altLang="en-US" sz="2000" b="0" i="0" u="none" strike="noStrike" dirty="0">
                <a:solidFill>
                  <a:srgbClr val="34495E"/>
                </a:solidFill>
                <a:effectLst/>
                <a:latin typeface="KaiTi" panose="02010609060101010101" pitchFamily="49" charset="-122"/>
                <a:ea typeface="KaiTi" panose="02010609060101010101" pitchFamily="49" charset="-122"/>
              </a:rPr>
              <a:t>值通常更好，以避免过拟合。而对于较大的数据集，可以选择较大的</a:t>
            </a:r>
            <a:r>
              <a:rPr lang="en" altLang="zh-CN" sz="2000" b="0" i="0" u="none" strike="noStrike" dirty="0">
                <a:solidFill>
                  <a:srgbClr val="34495E"/>
                </a:solidFill>
                <a:effectLst/>
                <a:latin typeface="KaiTi" panose="02010609060101010101" pitchFamily="49" charset="-122"/>
                <a:ea typeface="KaiTi" panose="02010609060101010101" pitchFamily="49" charset="-122"/>
              </a:rPr>
              <a:t>K</a:t>
            </a:r>
            <a:r>
              <a:rPr lang="zh-CN" altLang="en-US" sz="2000" b="0" i="0" u="none" strike="noStrike" dirty="0">
                <a:solidFill>
                  <a:srgbClr val="34495E"/>
                </a:solidFill>
                <a:effectLst/>
                <a:latin typeface="KaiTi" panose="02010609060101010101" pitchFamily="49" charset="-122"/>
                <a:ea typeface="KaiTi" panose="02010609060101010101" pitchFamily="49" charset="-122"/>
              </a:rPr>
              <a:t>值。</a:t>
            </a:r>
          </a:p>
          <a:p>
            <a:pPr algn="l">
              <a:buFont typeface="+mj-lt"/>
              <a:buAutoNum type="arabicPeriod"/>
            </a:pPr>
            <a:r>
              <a:rPr lang="zh-CN" altLang="en-US" sz="2000" b="1" i="0" u="none" strike="noStrike" dirty="0">
                <a:solidFill>
                  <a:srgbClr val="34495E"/>
                </a:solidFill>
                <a:effectLst/>
                <a:highlight>
                  <a:srgbClr val="00FFFF"/>
                </a:highlight>
                <a:latin typeface="KaiTi" panose="02010609060101010101" pitchFamily="49" charset="-122"/>
                <a:ea typeface="KaiTi" panose="02010609060101010101" pitchFamily="49" charset="-122"/>
              </a:rPr>
              <a:t>可视化和分析</a:t>
            </a:r>
            <a:r>
              <a:rPr lang="zh-CN" altLang="en-US" sz="2000" b="0" i="0" u="none" strike="noStrike" dirty="0">
                <a:solidFill>
                  <a:srgbClr val="34495E"/>
                </a:solidFill>
                <a:effectLst/>
                <a:latin typeface="KaiTi" panose="02010609060101010101" pitchFamily="49" charset="-122"/>
                <a:ea typeface="KaiTi" panose="02010609060101010101" pitchFamily="49" charset="-122"/>
              </a:rPr>
              <a:t>：对数据进行可视化和分析可以帮助选择合适的</a:t>
            </a:r>
            <a:r>
              <a:rPr lang="en" altLang="zh-CN" sz="2000" b="0" i="0" u="none" strike="noStrike" dirty="0">
                <a:solidFill>
                  <a:srgbClr val="34495E"/>
                </a:solidFill>
                <a:effectLst/>
                <a:latin typeface="KaiTi" panose="02010609060101010101" pitchFamily="49" charset="-122"/>
                <a:ea typeface="KaiTi" panose="02010609060101010101" pitchFamily="49" charset="-122"/>
              </a:rPr>
              <a:t>K</a:t>
            </a:r>
            <a:r>
              <a:rPr lang="zh-CN" altLang="en-US" sz="2000" b="0" i="0" u="none" strike="noStrike" dirty="0">
                <a:solidFill>
                  <a:srgbClr val="34495E"/>
                </a:solidFill>
                <a:effectLst/>
                <a:latin typeface="KaiTi" panose="02010609060101010101" pitchFamily="49" charset="-122"/>
                <a:ea typeface="KaiTi" panose="02010609060101010101" pitchFamily="49" charset="-122"/>
              </a:rPr>
              <a:t>值。通过尝试不同的</a:t>
            </a:r>
            <a:r>
              <a:rPr lang="en" altLang="zh-CN" sz="2000" b="0" i="0" u="none" strike="noStrike" dirty="0">
                <a:solidFill>
                  <a:srgbClr val="34495E"/>
                </a:solidFill>
                <a:effectLst/>
                <a:latin typeface="KaiTi" panose="02010609060101010101" pitchFamily="49" charset="-122"/>
                <a:ea typeface="KaiTi" panose="02010609060101010101" pitchFamily="49" charset="-122"/>
              </a:rPr>
              <a:t>K</a:t>
            </a:r>
            <a:r>
              <a:rPr lang="zh-CN" altLang="en-US" sz="2000" b="0" i="0" u="none" strike="noStrike" dirty="0">
                <a:solidFill>
                  <a:srgbClr val="34495E"/>
                </a:solidFill>
                <a:effectLst/>
                <a:latin typeface="KaiTi" panose="02010609060101010101" pitchFamily="49" charset="-122"/>
                <a:ea typeface="KaiTi" panose="02010609060101010101" pitchFamily="49" charset="-122"/>
              </a:rPr>
              <a:t>值并观察决策边界的变化，可以判断哪些</a:t>
            </a:r>
            <a:r>
              <a:rPr lang="en" altLang="zh-CN" sz="2000" b="0" i="0" u="none" strike="noStrike" dirty="0">
                <a:solidFill>
                  <a:srgbClr val="34495E"/>
                </a:solidFill>
                <a:effectLst/>
                <a:latin typeface="KaiTi" panose="02010609060101010101" pitchFamily="49" charset="-122"/>
                <a:ea typeface="KaiTi" panose="02010609060101010101" pitchFamily="49" charset="-122"/>
              </a:rPr>
              <a:t>K</a:t>
            </a:r>
            <a:r>
              <a:rPr lang="zh-CN" altLang="en-US" sz="2000" b="0" i="0" u="none" strike="noStrike" dirty="0">
                <a:solidFill>
                  <a:srgbClr val="34495E"/>
                </a:solidFill>
                <a:effectLst/>
                <a:latin typeface="KaiTi" panose="02010609060101010101" pitchFamily="49" charset="-122"/>
                <a:ea typeface="KaiTi" panose="02010609060101010101" pitchFamily="49" charset="-122"/>
              </a:rPr>
              <a:t>值能够更好地拟合数据</a:t>
            </a:r>
            <a:r>
              <a:rPr lang="zh-CN" altLang="en-US" sz="2000" dirty="0">
                <a:solidFill>
                  <a:srgbClr val="34495E"/>
                </a:solidFill>
                <a:latin typeface="KaiTi" panose="02010609060101010101" pitchFamily="49" charset="-122"/>
                <a:ea typeface="KaiTi" panose="02010609060101010101" pitchFamily="49" charset="-122"/>
              </a:rPr>
              <a:t>。</a:t>
            </a:r>
            <a:endParaRPr lang="en-US" altLang="zh-CN" sz="2000" b="0" i="0" u="none" strike="noStrike" dirty="0">
              <a:solidFill>
                <a:srgbClr val="34495E"/>
              </a:solidFill>
              <a:effectLst/>
              <a:latin typeface="KaiTi" panose="02010609060101010101" pitchFamily="49" charset="-122"/>
              <a:ea typeface="KaiTi" panose="02010609060101010101" pitchFamily="49" charset="-122"/>
            </a:endParaRPr>
          </a:p>
          <a:p>
            <a:pPr marL="0" indent="0" algn="l">
              <a:buNone/>
            </a:pPr>
            <a:endParaRPr lang="zh-CN" altLang="en-US" sz="2000" b="0" i="0" u="none" strike="noStrike" dirty="0">
              <a:solidFill>
                <a:srgbClr val="34495E"/>
              </a:solidFill>
              <a:effectLst/>
              <a:latin typeface="KaiTi" panose="02010609060101010101" pitchFamily="49" charset="-122"/>
              <a:ea typeface="KaiTi" panose="02010609060101010101" pitchFamily="49" charset="-122"/>
            </a:endParaRPr>
          </a:p>
          <a:p>
            <a:pPr marL="0" indent="0" algn="l">
              <a:buNone/>
            </a:pPr>
            <a:r>
              <a:rPr lang="zh-CN" altLang="en-US" sz="2000" b="0" i="0" u="none" strike="noStrike" dirty="0">
                <a:solidFill>
                  <a:srgbClr val="34495E"/>
                </a:solidFill>
                <a:effectLst/>
                <a:latin typeface="KaiTi" panose="02010609060101010101" pitchFamily="49" charset="-122"/>
                <a:ea typeface="KaiTi" panose="02010609060101010101" pitchFamily="49" charset="-122"/>
              </a:rPr>
              <a:t>需要注意的是，</a:t>
            </a:r>
            <a:r>
              <a:rPr lang="zh-CN" altLang="en-US" sz="2000" b="0" i="0" u="none" strike="noStrike" dirty="0">
                <a:solidFill>
                  <a:srgbClr val="FF0000"/>
                </a:solidFill>
                <a:effectLst/>
                <a:latin typeface="KaiTi" panose="02010609060101010101" pitchFamily="49" charset="-122"/>
                <a:ea typeface="KaiTi" panose="02010609060101010101" pitchFamily="49" charset="-122"/>
              </a:rPr>
              <a:t>选择适当的</a:t>
            </a:r>
            <a:r>
              <a:rPr lang="en" altLang="zh-CN" sz="2000" b="0" i="0" u="none" strike="noStrike" dirty="0">
                <a:solidFill>
                  <a:srgbClr val="FF0000"/>
                </a:solidFill>
                <a:effectLst/>
                <a:latin typeface="KaiTi" panose="02010609060101010101" pitchFamily="49" charset="-122"/>
                <a:ea typeface="KaiTi" panose="02010609060101010101" pitchFamily="49" charset="-122"/>
              </a:rPr>
              <a:t>K</a:t>
            </a:r>
            <a:r>
              <a:rPr lang="zh-CN" altLang="en-US" sz="2000" b="0" i="0" u="none" strike="noStrike" dirty="0">
                <a:solidFill>
                  <a:srgbClr val="FF0000"/>
                </a:solidFill>
                <a:effectLst/>
                <a:latin typeface="KaiTi" panose="02010609060101010101" pitchFamily="49" charset="-122"/>
                <a:ea typeface="KaiTi" panose="02010609060101010101" pitchFamily="49" charset="-122"/>
              </a:rPr>
              <a:t>值是一项经验性任务，既取决于数据集的特征，也取决于具体的应用场景</a:t>
            </a:r>
            <a:r>
              <a:rPr lang="zh-CN" altLang="en-US" sz="2000" b="0" i="0" u="none" strike="noStrike" dirty="0">
                <a:solidFill>
                  <a:srgbClr val="34495E"/>
                </a:solidFill>
                <a:effectLst/>
                <a:latin typeface="KaiTi" panose="02010609060101010101" pitchFamily="49" charset="-122"/>
                <a:ea typeface="KaiTi" panose="02010609060101010101" pitchFamily="49" charset="-122"/>
              </a:rPr>
              <a:t>。因此，在使用</a:t>
            </a:r>
            <a:r>
              <a:rPr lang="en" altLang="zh-CN" sz="2000" b="0" i="0" u="none" strike="noStrike" dirty="0">
                <a:solidFill>
                  <a:srgbClr val="34495E"/>
                </a:solidFill>
                <a:effectLst/>
                <a:latin typeface="KaiTi" panose="02010609060101010101" pitchFamily="49" charset="-122"/>
                <a:ea typeface="KaiTi" panose="02010609060101010101" pitchFamily="49" charset="-122"/>
              </a:rPr>
              <a:t>KNN</a:t>
            </a:r>
            <a:r>
              <a:rPr lang="zh-CN" altLang="en-US" sz="2000" b="0" i="0" u="none" strike="noStrike" dirty="0">
                <a:solidFill>
                  <a:srgbClr val="34495E"/>
                </a:solidFill>
                <a:effectLst/>
                <a:latin typeface="KaiTi" panose="02010609060101010101" pitchFamily="49" charset="-122"/>
                <a:ea typeface="KaiTi" panose="02010609060101010101" pitchFamily="49" charset="-122"/>
              </a:rPr>
              <a:t>算法时，通常需要尝试不同的</a:t>
            </a:r>
            <a:r>
              <a:rPr lang="en" altLang="zh-CN" sz="2000" b="0" i="0" u="none" strike="noStrike" dirty="0">
                <a:solidFill>
                  <a:srgbClr val="34495E"/>
                </a:solidFill>
                <a:effectLst/>
                <a:latin typeface="KaiTi" panose="02010609060101010101" pitchFamily="49" charset="-122"/>
                <a:ea typeface="KaiTi" panose="02010609060101010101" pitchFamily="49" charset="-122"/>
              </a:rPr>
              <a:t>K</a:t>
            </a:r>
            <a:r>
              <a:rPr lang="zh-CN" altLang="en-US" sz="2000" b="0" i="0" u="none" strike="noStrike" dirty="0">
                <a:solidFill>
                  <a:srgbClr val="34495E"/>
                </a:solidFill>
                <a:effectLst/>
                <a:latin typeface="KaiTi" panose="02010609060101010101" pitchFamily="49" charset="-122"/>
                <a:ea typeface="KaiTi" panose="02010609060101010101" pitchFamily="49" charset="-122"/>
              </a:rPr>
              <a:t>值，并评估它们的性能以选择最佳的</a:t>
            </a:r>
            <a:r>
              <a:rPr lang="en" altLang="zh-CN" sz="2000" b="0" i="0" u="none" strike="noStrike" dirty="0">
                <a:solidFill>
                  <a:srgbClr val="34495E"/>
                </a:solidFill>
                <a:effectLst/>
                <a:latin typeface="KaiTi" panose="02010609060101010101" pitchFamily="49" charset="-122"/>
                <a:ea typeface="KaiTi" panose="02010609060101010101" pitchFamily="49" charset="-122"/>
              </a:rPr>
              <a:t>K</a:t>
            </a:r>
            <a:r>
              <a:rPr lang="zh-CN" altLang="en-US" sz="2000" b="0" i="0" u="none" strike="noStrike" dirty="0">
                <a:solidFill>
                  <a:srgbClr val="34495E"/>
                </a:solidFill>
                <a:effectLst/>
                <a:latin typeface="KaiTi" panose="02010609060101010101" pitchFamily="49" charset="-122"/>
                <a:ea typeface="KaiTi" panose="02010609060101010101" pitchFamily="49" charset="-122"/>
              </a:rPr>
              <a:t>值。</a:t>
            </a:r>
          </a:p>
          <a:p>
            <a:pPr marL="0" indent="0">
              <a:buNone/>
            </a:pPr>
            <a:endParaRPr kumimoji="1" lang="zh-CN" altLang="en-US" sz="20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94100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7"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900" decel="100000" fill="hold"/>
                                        <p:tgtEl>
                                          <p:spTgt spid="3">
                                            <p:txEl>
                                              <p:pRg st="0" end="0"/>
                                            </p:txEl>
                                          </p:spTgt>
                                        </p:tgtEl>
                                        <p:attrNameLst>
                                          <p:attrName>ppt_y</p:attrName>
                                        </p:attrNameLst>
                                      </p:cBhvr>
                                      <p:tavLst>
                                        <p:tav tm="0">
                                          <p:val>
                                            <p:strVal val="#ppt_y+1"/>
                                          </p:val>
                                        </p:tav>
                                        <p:tav tm="100000">
                                          <p:val>
                                            <p:strVal val="#ppt_y-.03"/>
                                          </p:val>
                                        </p:tav>
                                      </p:tavLst>
                                    </p:anim>
                                    <p:anim calcmode="lin" valueType="num">
                                      <p:cBhvr>
                                        <p:cTn id="15" dur="100" accel="100000" fill="hold">
                                          <p:stCondLst>
                                            <p:cond delay="900"/>
                                          </p:stCondLst>
                                        </p:cTn>
                                        <p:tgtEl>
                                          <p:spTgt spid="3">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37"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1000"/>
                                        <p:tgtEl>
                                          <p:spTgt spid="3">
                                            <p:txEl>
                                              <p:pRg st="1" end="1"/>
                                            </p:txEl>
                                          </p:spTgt>
                                        </p:tgtEl>
                                      </p:cBhvr>
                                    </p:animEffect>
                                    <p:anim calcmode="lin" valueType="num">
                                      <p:cBhvr>
                                        <p:cTn id="21"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2" dur="900" decel="100000" fill="hold"/>
                                        <p:tgtEl>
                                          <p:spTgt spid="3">
                                            <p:txEl>
                                              <p:pRg st="1" end="1"/>
                                            </p:txEl>
                                          </p:spTgt>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3">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7" presetClass="entr" presetSubtype="0"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fade">
                                      <p:cBhvr>
                                        <p:cTn id="28" dur="1000"/>
                                        <p:tgtEl>
                                          <p:spTgt spid="3">
                                            <p:txEl>
                                              <p:pRg st="2" end="2"/>
                                            </p:txEl>
                                          </p:spTgt>
                                        </p:tgtEl>
                                      </p:cBhvr>
                                    </p:animEffect>
                                    <p:anim calcmode="lin" valueType="num">
                                      <p:cBhvr>
                                        <p:cTn id="2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0" dur="900" decel="100000" fill="hold"/>
                                        <p:tgtEl>
                                          <p:spTgt spid="3">
                                            <p:txEl>
                                              <p:pRg st="2" end="2"/>
                                            </p:txEl>
                                          </p:spTgt>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3">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7" presetClass="entr" presetSubtype="0" fill="hold" grpId="0"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fade">
                                      <p:cBhvr>
                                        <p:cTn id="36" dur="1000"/>
                                        <p:tgtEl>
                                          <p:spTgt spid="3">
                                            <p:txEl>
                                              <p:pRg st="3" end="3"/>
                                            </p:txEl>
                                          </p:spTgt>
                                        </p:tgtEl>
                                      </p:cBhvr>
                                    </p:animEffect>
                                    <p:anim calcmode="lin" valueType="num">
                                      <p:cBhvr>
                                        <p:cTn id="37"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8" dur="900" decel="100000" fill="hold"/>
                                        <p:tgtEl>
                                          <p:spTgt spid="3">
                                            <p:txEl>
                                              <p:pRg st="3" end="3"/>
                                            </p:txEl>
                                          </p:spTgt>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3">
                                            <p:txEl>
                                              <p:pRg st="3" end="3"/>
                                            </p:txEl>
                                          </p:spTgt>
                                        </p:tgtEl>
                                        <p:attrNameLst>
                                          <p:attrName>ppt_y</p:attrName>
                                        </p:attrNameLst>
                                      </p:cBhvr>
                                      <p:tavLst>
                                        <p:tav tm="0">
                                          <p:val>
                                            <p:strVal val="#ppt_y-.03"/>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37" presetClass="entr" presetSubtype="0" fill="hold" grpId="0" nodeType="clickEffect">
                                  <p:stCondLst>
                                    <p:cond delay="0"/>
                                  </p:stCondLst>
                                  <p:childTnLst>
                                    <p:set>
                                      <p:cBhvr>
                                        <p:cTn id="43" dur="1" fill="hold">
                                          <p:stCondLst>
                                            <p:cond delay="0"/>
                                          </p:stCondLst>
                                        </p:cTn>
                                        <p:tgtEl>
                                          <p:spTgt spid="3">
                                            <p:txEl>
                                              <p:pRg st="4" end="4"/>
                                            </p:txEl>
                                          </p:spTgt>
                                        </p:tgtEl>
                                        <p:attrNameLst>
                                          <p:attrName>style.visibility</p:attrName>
                                        </p:attrNameLst>
                                      </p:cBhvr>
                                      <p:to>
                                        <p:strVal val="visible"/>
                                      </p:to>
                                    </p:set>
                                    <p:animEffect transition="in" filter="fade">
                                      <p:cBhvr>
                                        <p:cTn id="44" dur="1000"/>
                                        <p:tgtEl>
                                          <p:spTgt spid="3">
                                            <p:txEl>
                                              <p:pRg st="4" end="4"/>
                                            </p:txEl>
                                          </p:spTgt>
                                        </p:tgtEl>
                                      </p:cBhvr>
                                    </p:animEffect>
                                    <p:anim calcmode="lin" valueType="num">
                                      <p:cBhvr>
                                        <p:cTn id="4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6" dur="900" decel="100000" fill="hold"/>
                                        <p:tgtEl>
                                          <p:spTgt spid="3">
                                            <p:txEl>
                                              <p:pRg st="4" end="4"/>
                                            </p:txEl>
                                          </p:spTgt>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3">
                                            <p:txEl>
                                              <p:pRg st="4" end="4"/>
                                            </p:txEl>
                                          </p:spTgt>
                                        </p:tgtEl>
                                        <p:attrNameLst>
                                          <p:attrName>ppt_y</p:attrName>
                                        </p:attrNameLst>
                                      </p:cBhvr>
                                      <p:tavLst>
                                        <p:tav tm="0">
                                          <p:val>
                                            <p:strVal val="#ppt_y-.03"/>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37" presetClass="entr" presetSubtype="0" fill="hold" grpId="0" nodeType="clickEffect">
                                  <p:stCondLst>
                                    <p:cond delay="0"/>
                                  </p:stCondLst>
                                  <p:childTnLst>
                                    <p:set>
                                      <p:cBhvr>
                                        <p:cTn id="51" dur="1" fill="hold">
                                          <p:stCondLst>
                                            <p:cond delay="0"/>
                                          </p:stCondLst>
                                        </p:cTn>
                                        <p:tgtEl>
                                          <p:spTgt spid="3">
                                            <p:txEl>
                                              <p:pRg st="5" end="5"/>
                                            </p:txEl>
                                          </p:spTgt>
                                        </p:tgtEl>
                                        <p:attrNameLst>
                                          <p:attrName>style.visibility</p:attrName>
                                        </p:attrNameLst>
                                      </p:cBhvr>
                                      <p:to>
                                        <p:strVal val="visible"/>
                                      </p:to>
                                    </p:set>
                                    <p:animEffect transition="in" filter="fade">
                                      <p:cBhvr>
                                        <p:cTn id="52" dur="1000"/>
                                        <p:tgtEl>
                                          <p:spTgt spid="3">
                                            <p:txEl>
                                              <p:pRg st="5" end="5"/>
                                            </p:txEl>
                                          </p:spTgt>
                                        </p:tgtEl>
                                      </p:cBhvr>
                                    </p:animEffect>
                                    <p:anim calcmode="lin" valueType="num">
                                      <p:cBhvr>
                                        <p:cTn id="5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54" dur="900" decel="100000" fill="hold"/>
                                        <p:tgtEl>
                                          <p:spTgt spid="3">
                                            <p:txEl>
                                              <p:pRg st="5" end="5"/>
                                            </p:txEl>
                                          </p:spTgt>
                                        </p:tgtEl>
                                        <p:attrNameLst>
                                          <p:attrName>ppt_y</p:attrName>
                                        </p:attrNameLst>
                                      </p:cBhvr>
                                      <p:tavLst>
                                        <p:tav tm="0">
                                          <p:val>
                                            <p:strVal val="#ppt_y+1"/>
                                          </p:val>
                                        </p:tav>
                                        <p:tav tm="100000">
                                          <p:val>
                                            <p:strVal val="#ppt_y-.03"/>
                                          </p:val>
                                        </p:tav>
                                      </p:tavLst>
                                    </p:anim>
                                    <p:anim calcmode="lin" valueType="num">
                                      <p:cBhvr>
                                        <p:cTn id="55" dur="100" accel="100000" fill="hold">
                                          <p:stCondLst>
                                            <p:cond delay="900"/>
                                          </p:stCondLst>
                                        </p:cTn>
                                        <p:tgtEl>
                                          <p:spTgt spid="3">
                                            <p:txEl>
                                              <p:pRg st="5" end="5"/>
                                            </p:txEl>
                                          </p:spTgt>
                                        </p:tgtEl>
                                        <p:attrNameLst>
                                          <p:attrName>ppt_y</p:attrName>
                                        </p:attrNameLst>
                                      </p:cBhvr>
                                      <p:tavLst>
                                        <p:tav tm="0">
                                          <p:val>
                                            <p:strVal val="#ppt_y-.03"/>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37" presetClass="entr" presetSubtype="0" fill="hold" grpId="0" nodeType="clickEffect">
                                  <p:stCondLst>
                                    <p:cond delay="0"/>
                                  </p:stCondLst>
                                  <p:childTnLst>
                                    <p:set>
                                      <p:cBhvr>
                                        <p:cTn id="59" dur="1" fill="hold">
                                          <p:stCondLst>
                                            <p:cond delay="0"/>
                                          </p:stCondLst>
                                        </p:cTn>
                                        <p:tgtEl>
                                          <p:spTgt spid="3">
                                            <p:txEl>
                                              <p:pRg st="7" end="7"/>
                                            </p:txEl>
                                          </p:spTgt>
                                        </p:tgtEl>
                                        <p:attrNameLst>
                                          <p:attrName>style.visibility</p:attrName>
                                        </p:attrNameLst>
                                      </p:cBhvr>
                                      <p:to>
                                        <p:strVal val="visible"/>
                                      </p:to>
                                    </p:set>
                                    <p:animEffect transition="in" filter="fade">
                                      <p:cBhvr>
                                        <p:cTn id="60" dur="1000"/>
                                        <p:tgtEl>
                                          <p:spTgt spid="3">
                                            <p:txEl>
                                              <p:pRg st="7" end="7"/>
                                            </p:txEl>
                                          </p:spTgt>
                                        </p:tgtEl>
                                      </p:cBhvr>
                                    </p:animEffect>
                                    <p:anim calcmode="lin" valueType="num">
                                      <p:cBhvr>
                                        <p:cTn id="61"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62" dur="900" decel="100000" fill="hold"/>
                                        <p:tgtEl>
                                          <p:spTgt spid="3">
                                            <p:txEl>
                                              <p:pRg st="7" end="7"/>
                                            </p:txEl>
                                          </p:spTgt>
                                        </p:tgtEl>
                                        <p:attrNameLst>
                                          <p:attrName>ppt_y</p:attrName>
                                        </p:attrNameLst>
                                      </p:cBhvr>
                                      <p:tavLst>
                                        <p:tav tm="0">
                                          <p:val>
                                            <p:strVal val="#ppt_y+1"/>
                                          </p:val>
                                        </p:tav>
                                        <p:tav tm="100000">
                                          <p:val>
                                            <p:strVal val="#ppt_y-.03"/>
                                          </p:val>
                                        </p:tav>
                                      </p:tavLst>
                                    </p:anim>
                                    <p:anim calcmode="lin" valueType="num">
                                      <p:cBhvr>
                                        <p:cTn id="63" dur="100" accel="100000" fill="hold">
                                          <p:stCondLst>
                                            <p:cond delay="900"/>
                                          </p:stCondLst>
                                        </p:cTn>
                                        <p:tgtEl>
                                          <p:spTgt spid="3">
                                            <p:txEl>
                                              <p:pRg st="7" end="7"/>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6CE2E-7375-A9CF-4EB6-97D8A74C1FC6}"/>
              </a:ext>
            </a:extLst>
          </p:cNvPr>
          <p:cNvSpPr>
            <a:spLocks noGrp="1"/>
          </p:cNvSpPr>
          <p:nvPr>
            <p:ph type="title"/>
          </p:nvPr>
        </p:nvSpPr>
        <p:spPr/>
        <p:txBody>
          <a:bodyPr>
            <a:normAutofit/>
          </a:bodyPr>
          <a:lstStyle/>
          <a:p>
            <a:r>
              <a:rPr kumimoji="1" lang="zh-CN" altLang="en-US" sz="3200" dirty="0">
                <a:latin typeface="KaiTi" panose="02010609060101010101" pitchFamily="49" charset="-122"/>
                <a:ea typeface="KaiTi" panose="02010609060101010101" pitchFamily="49" charset="-122"/>
              </a:rPr>
              <a:t>三、</a:t>
            </a:r>
            <a:r>
              <a:rPr lang="en" altLang="zh-CN" sz="3200" b="1" i="0" u="none" strike="noStrike" dirty="0">
                <a:solidFill>
                  <a:srgbClr val="34495E"/>
                </a:solidFill>
                <a:effectLst/>
                <a:latin typeface="KaiTi" panose="02010609060101010101" pitchFamily="49" charset="-122"/>
                <a:ea typeface="KaiTi" panose="02010609060101010101" pitchFamily="49" charset="-122"/>
              </a:rPr>
              <a:t>KNN</a:t>
            </a:r>
            <a:r>
              <a:rPr lang="zh-CN" altLang="en-US" sz="3200" b="1" i="0" u="none" strike="noStrike" dirty="0">
                <a:solidFill>
                  <a:srgbClr val="34495E"/>
                </a:solidFill>
                <a:effectLst/>
                <a:latin typeface="KaiTi" panose="02010609060101010101" pitchFamily="49" charset="-122"/>
                <a:ea typeface="KaiTi" panose="02010609060101010101" pitchFamily="49" charset="-122"/>
              </a:rPr>
              <a:t>算法如何处理特征的距离度量？常用的距离度量方法有哪些？</a:t>
            </a:r>
            <a:endParaRPr kumimoji="1" lang="zh-CN" altLang="en-US" sz="3200" dirty="0">
              <a:latin typeface="KaiTi" panose="02010609060101010101" pitchFamily="49" charset="-122"/>
              <a:ea typeface="KaiTi" panose="02010609060101010101" pitchFamily="49" charset="-122"/>
            </a:endParaRPr>
          </a:p>
        </p:txBody>
      </p:sp>
      <p:sp>
        <p:nvSpPr>
          <p:cNvPr id="3" name="内容占位符 2">
            <a:extLst>
              <a:ext uri="{FF2B5EF4-FFF2-40B4-BE49-F238E27FC236}">
                <a16:creationId xmlns:a16="http://schemas.microsoft.com/office/drawing/2014/main" id="{A738E68E-131F-A6E2-0027-812B9BDE7686}"/>
              </a:ext>
            </a:extLst>
          </p:cNvPr>
          <p:cNvSpPr>
            <a:spLocks noGrp="1"/>
          </p:cNvSpPr>
          <p:nvPr>
            <p:ph idx="1"/>
          </p:nvPr>
        </p:nvSpPr>
        <p:spPr>
          <a:xfrm>
            <a:off x="838200" y="1825624"/>
            <a:ext cx="10515600" cy="4883519"/>
          </a:xfrm>
        </p:spPr>
        <p:txBody>
          <a:bodyPr>
            <a:normAutofit/>
          </a:bodyPr>
          <a:lstStyle/>
          <a:p>
            <a:pPr marL="0" indent="0">
              <a:buNone/>
            </a:pPr>
            <a:r>
              <a:rPr lang="en" altLang="zh-CN" sz="2000" b="0" i="0" u="none" strike="noStrike" dirty="0">
                <a:solidFill>
                  <a:srgbClr val="34495E"/>
                </a:solidFill>
                <a:effectLst/>
                <a:latin typeface="KaiTi" panose="02010609060101010101" pitchFamily="49" charset="-122"/>
                <a:ea typeface="KaiTi" panose="02010609060101010101" pitchFamily="49" charset="-122"/>
              </a:rPr>
              <a:t>	KNN</a:t>
            </a:r>
            <a:r>
              <a:rPr lang="zh-CN" altLang="en-US" sz="2000" b="0" i="0" u="none" strike="noStrike" dirty="0">
                <a:solidFill>
                  <a:srgbClr val="34495E"/>
                </a:solidFill>
                <a:effectLst/>
                <a:latin typeface="KaiTi" panose="02010609060101010101" pitchFamily="49" charset="-122"/>
                <a:ea typeface="KaiTi" panose="02010609060101010101" pitchFamily="49" charset="-122"/>
              </a:rPr>
              <a:t>算法通过</a:t>
            </a:r>
            <a:r>
              <a:rPr lang="zh-CN" altLang="en-US" sz="2000" b="0" i="0" u="none" strike="noStrike" dirty="0">
                <a:solidFill>
                  <a:srgbClr val="FF0000"/>
                </a:solidFill>
                <a:effectLst/>
                <a:latin typeface="KaiTi" panose="02010609060101010101" pitchFamily="49" charset="-122"/>
                <a:ea typeface="KaiTi" panose="02010609060101010101" pitchFamily="49" charset="-122"/>
              </a:rPr>
              <a:t>计算样本之间的距离</a:t>
            </a:r>
            <a:r>
              <a:rPr lang="zh-CN" altLang="en-US" sz="2000" b="0" i="0" u="none" strike="noStrike" dirty="0">
                <a:solidFill>
                  <a:srgbClr val="34495E"/>
                </a:solidFill>
                <a:effectLst/>
                <a:latin typeface="KaiTi" panose="02010609060101010101" pitchFamily="49" charset="-122"/>
                <a:ea typeface="KaiTi" panose="02010609060101010101" pitchFamily="49" charset="-122"/>
              </a:rPr>
              <a:t>来衡量它们的相似性，进而进行分类或回归。常用的距离度量方法包括以下几种：</a:t>
            </a:r>
            <a:endParaRPr lang="en-US" altLang="zh-CN" sz="2000" b="0" i="0" u="none" strike="noStrike" dirty="0">
              <a:solidFill>
                <a:srgbClr val="34495E"/>
              </a:solidFill>
              <a:effectLst/>
              <a:latin typeface="KaiTi" panose="02010609060101010101" pitchFamily="49" charset="-122"/>
              <a:ea typeface="KaiTi" panose="02010609060101010101" pitchFamily="49" charset="-122"/>
            </a:endParaRPr>
          </a:p>
          <a:p>
            <a:pPr marL="0" indent="0">
              <a:buNone/>
            </a:pPr>
            <a:r>
              <a:rPr lang="en-US" altLang="zh-CN" sz="2000" b="1" i="0" u="none" strike="noStrike" dirty="0">
                <a:solidFill>
                  <a:srgbClr val="34495E"/>
                </a:solidFill>
                <a:effectLst/>
                <a:latin typeface="KaiTi" panose="02010609060101010101" pitchFamily="49" charset="-122"/>
                <a:ea typeface="KaiTi" panose="02010609060101010101" pitchFamily="49" charset="-122"/>
              </a:rPr>
              <a:t>	</a:t>
            </a:r>
            <a:r>
              <a:rPr lang="zh-CN" altLang="en-US" sz="2000" b="1" i="0" u="none" strike="noStrike" dirty="0">
                <a:solidFill>
                  <a:srgbClr val="34495E"/>
                </a:solidFill>
                <a:effectLst/>
                <a:highlight>
                  <a:srgbClr val="FFFF00"/>
                </a:highlight>
                <a:latin typeface="KaiTi" panose="02010609060101010101" pitchFamily="49" charset="-122"/>
                <a:ea typeface="KaiTi" panose="02010609060101010101" pitchFamily="49" charset="-122"/>
              </a:rPr>
              <a:t>欧氏距离</a:t>
            </a:r>
            <a:r>
              <a:rPr lang="zh-CN" altLang="en-US" sz="2000" b="1" i="0" u="none" strike="noStrike" dirty="0">
                <a:solidFill>
                  <a:srgbClr val="34495E"/>
                </a:solidFill>
                <a:effectLst/>
                <a:latin typeface="KaiTi" panose="02010609060101010101" pitchFamily="49" charset="-122"/>
                <a:ea typeface="KaiTi" panose="02010609060101010101" pitchFamily="49" charset="-122"/>
              </a:rPr>
              <a:t>（</a:t>
            </a:r>
            <a:r>
              <a:rPr lang="en" altLang="zh-CN" sz="2000" b="1" i="0" u="none" strike="noStrike" dirty="0">
                <a:solidFill>
                  <a:srgbClr val="34495E"/>
                </a:solidFill>
                <a:effectLst/>
                <a:latin typeface="KaiTi" panose="02010609060101010101" pitchFamily="49" charset="-122"/>
                <a:ea typeface="KaiTi" panose="02010609060101010101" pitchFamily="49" charset="-122"/>
              </a:rPr>
              <a:t>Euclidean Distance</a:t>
            </a:r>
            <a:r>
              <a:rPr lang="zh-CN" altLang="en" sz="2000" b="1" i="0" u="none" strike="noStrike" dirty="0">
                <a:solidFill>
                  <a:srgbClr val="34495E"/>
                </a:solidFill>
                <a:effectLst/>
                <a:latin typeface="KaiTi" panose="02010609060101010101" pitchFamily="49" charset="-122"/>
                <a:ea typeface="KaiTi" panose="02010609060101010101" pitchFamily="49" charset="-122"/>
              </a:rPr>
              <a:t>）</a:t>
            </a:r>
            <a:r>
              <a:rPr lang="zh-CN" altLang="en" sz="2000" b="0" i="0" u="none" strike="noStrike" dirty="0">
                <a:solidFill>
                  <a:srgbClr val="34495E"/>
                </a:solidFill>
                <a:effectLst/>
                <a:latin typeface="KaiTi" panose="02010609060101010101" pitchFamily="49" charset="-122"/>
                <a:ea typeface="KaiTi" panose="02010609060101010101" pitchFamily="49" charset="-122"/>
              </a:rPr>
              <a:t>：</a:t>
            </a:r>
            <a:r>
              <a:rPr lang="zh-CN" altLang="en-US" sz="2000" b="0" i="0" u="none" strike="noStrike" dirty="0">
                <a:solidFill>
                  <a:srgbClr val="34495E"/>
                </a:solidFill>
                <a:effectLst/>
                <a:latin typeface="KaiTi" panose="02010609060101010101" pitchFamily="49" charset="-122"/>
                <a:ea typeface="KaiTi" panose="02010609060101010101" pitchFamily="49" charset="-122"/>
              </a:rPr>
              <a:t>欧氏距离是最常用的距离度量方法。对于两个样本点</a:t>
            </a:r>
            <a:r>
              <a:rPr lang="en" altLang="zh-CN" sz="2000" b="0" i="0" u="none" strike="noStrike" dirty="0">
                <a:solidFill>
                  <a:srgbClr val="34495E"/>
                </a:solidFill>
                <a:effectLst/>
                <a:latin typeface="KaiTi" panose="02010609060101010101" pitchFamily="49" charset="-122"/>
                <a:ea typeface="KaiTi" panose="02010609060101010101" pitchFamily="49" charset="-122"/>
              </a:rPr>
              <a:t>x</a:t>
            </a:r>
            <a:r>
              <a:rPr lang="zh-CN" altLang="en-US" sz="2000" b="0" i="0" u="none" strike="noStrike" dirty="0">
                <a:solidFill>
                  <a:srgbClr val="34495E"/>
                </a:solidFill>
                <a:effectLst/>
                <a:latin typeface="KaiTi" panose="02010609060101010101" pitchFamily="49" charset="-122"/>
                <a:ea typeface="KaiTi" panose="02010609060101010101" pitchFamily="49" charset="-122"/>
              </a:rPr>
              <a:t>和</a:t>
            </a:r>
            <a:r>
              <a:rPr lang="en" altLang="zh-CN" sz="2000" b="0" i="0" u="none" strike="noStrike" dirty="0">
                <a:solidFill>
                  <a:srgbClr val="34495E"/>
                </a:solidFill>
                <a:effectLst/>
                <a:latin typeface="KaiTi" panose="02010609060101010101" pitchFamily="49" charset="-122"/>
                <a:ea typeface="KaiTi" panose="02010609060101010101" pitchFamily="49" charset="-122"/>
              </a:rPr>
              <a:t>y</a:t>
            </a:r>
            <a:r>
              <a:rPr lang="zh-CN" altLang="en" sz="2000" b="0" i="0" u="none" strike="noStrike" dirty="0">
                <a:solidFill>
                  <a:srgbClr val="34495E"/>
                </a:solidFill>
                <a:effectLst/>
                <a:latin typeface="KaiTi" panose="02010609060101010101" pitchFamily="49" charset="-122"/>
                <a:ea typeface="KaiTi" panose="02010609060101010101" pitchFamily="49" charset="-122"/>
              </a:rPr>
              <a:t>，</a:t>
            </a:r>
            <a:r>
              <a:rPr lang="zh-CN" altLang="en-US" sz="2000" b="0" i="0" u="none" strike="noStrike" dirty="0">
                <a:solidFill>
                  <a:srgbClr val="34495E"/>
                </a:solidFill>
                <a:effectLst/>
                <a:latin typeface="KaiTi" panose="02010609060101010101" pitchFamily="49" charset="-122"/>
                <a:ea typeface="KaiTi" panose="02010609060101010101" pitchFamily="49" charset="-122"/>
              </a:rPr>
              <a:t>它们在</a:t>
            </a:r>
            <a:r>
              <a:rPr lang="en" altLang="zh-CN" sz="2000" b="0" i="0" u="none" strike="noStrike" dirty="0">
                <a:solidFill>
                  <a:srgbClr val="34495E"/>
                </a:solidFill>
                <a:effectLst/>
                <a:latin typeface="KaiTi" panose="02010609060101010101" pitchFamily="49" charset="-122"/>
                <a:ea typeface="KaiTi" panose="02010609060101010101" pitchFamily="49" charset="-122"/>
              </a:rPr>
              <a:t>n</a:t>
            </a:r>
            <a:r>
              <a:rPr lang="zh-CN" altLang="en-US" sz="2000" b="0" i="0" u="none" strike="noStrike" dirty="0">
                <a:solidFill>
                  <a:srgbClr val="34495E"/>
                </a:solidFill>
                <a:effectLst/>
                <a:latin typeface="KaiTi" panose="02010609060101010101" pitchFamily="49" charset="-122"/>
                <a:ea typeface="KaiTi" panose="02010609060101010101" pitchFamily="49" charset="-122"/>
              </a:rPr>
              <a:t>维特征空间中的欧氏距离可以表示为：</a:t>
            </a:r>
            <a:endParaRPr lang="en-US" altLang="zh-CN" sz="2000" b="0" i="0" u="none" strike="noStrike" dirty="0">
              <a:solidFill>
                <a:srgbClr val="34495E"/>
              </a:solidFill>
              <a:effectLst/>
              <a:latin typeface="KaiTi" panose="02010609060101010101" pitchFamily="49" charset="-122"/>
              <a:ea typeface="KaiTi" panose="02010609060101010101" pitchFamily="49" charset="-122"/>
            </a:endParaRPr>
          </a:p>
          <a:p>
            <a:pPr marL="0" indent="0">
              <a:buNone/>
            </a:pPr>
            <a:endParaRPr kumimoji="1" lang="en-US" altLang="zh-CN" sz="2000" dirty="0">
              <a:solidFill>
                <a:srgbClr val="34495E"/>
              </a:solidFill>
              <a:latin typeface="KaiTi" panose="02010609060101010101" pitchFamily="49" charset="-122"/>
              <a:ea typeface="KaiTi" panose="02010609060101010101" pitchFamily="49" charset="-122"/>
            </a:endParaRPr>
          </a:p>
          <a:p>
            <a:pPr marL="0" indent="0">
              <a:buNone/>
            </a:pPr>
            <a:endParaRPr kumimoji="1" lang="en-US" altLang="zh-CN" sz="2000" dirty="0">
              <a:solidFill>
                <a:srgbClr val="34495E"/>
              </a:solidFill>
              <a:latin typeface="KaiTi" panose="02010609060101010101" pitchFamily="49" charset="-122"/>
              <a:ea typeface="KaiTi" panose="02010609060101010101" pitchFamily="49" charset="-122"/>
            </a:endParaRPr>
          </a:p>
          <a:p>
            <a:pPr marL="0" indent="0">
              <a:buNone/>
            </a:pPr>
            <a:endParaRPr kumimoji="1" lang="en-US" altLang="zh-CN" sz="2000" dirty="0">
              <a:solidFill>
                <a:srgbClr val="34495E"/>
              </a:solidFill>
              <a:latin typeface="KaiTi" panose="02010609060101010101" pitchFamily="49" charset="-122"/>
              <a:ea typeface="KaiTi" panose="02010609060101010101" pitchFamily="49" charset="-122"/>
            </a:endParaRPr>
          </a:p>
          <a:p>
            <a:pPr marL="0" indent="0">
              <a:buNone/>
            </a:pPr>
            <a:endParaRPr kumimoji="1" lang="en-US" altLang="zh-CN" sz="2000" dirty="0">
              <a:solidFill>
                <a:srgbClr val="34495E"/>
              </a:solidFill>
              <a:latin typeface="KaiTi" panose="02010609060101010101" pitchFamily="49" charset="-122"/>
              <a:ea typeface="KaiTi" panose="02010609060101010101" pitchFamily="49" charset="-122"/>
            </a:endParaRPr>
          </a:p>
          <a:p>
            <a:pPr marL="0" indent="0">
              <a:buNone/>
            </a:pPr>
            <a:r>
              <a:rPr lang="en-US" altLang="zh-CN" sz="2000" b="1" i="0" u="none" strike="noStrike" dirty="0">
                <a:solidFill>
                  <a:srgbClr val="34495E"/>
                </a:solidFill>
                <a:effectLst/>
                <a:latin typeface="KaiTi" panose="02010609060101010101" pitchFamily="49" charset="-122"/>
                <a:ea typeface="KaiTi" panose="02010609060101010101" pitchFamily="49" charset="-122"/>
              </a:rPr>
              <a:t>	</a:t>
            </a:r>
            <a:r>
              <a:rPr lang="zh-CN" altLang="en-US" sz="2000" b="1" i="0" u="none" strike="noStrike" dirty="0">
                <a:solidFill>
                  <a:srgbClr val="34495E"/>
                </a:solidFill>
                <a:effectLst/>
                <a:highlight>
                  <a:srgbClr val="FFFF00"/>
                </a:highlight>
                <a:latin typeface="KaiTi" panose="02010609060101010101" pitchFamily="49" charset="-122"/>
                <a:ea typeface="KaiTi" panose="02010609060101010101" pitchFamily="49" charset="-122"/>
              </a:rPr>
              <a:t>曼哈顿距离</a:t>
            </a:r>
            <a:r>
              <a:rPr lang="zh-CN" altLang="en-US" sz="2000" b="1" i="0" u="none" strike="noStrike" dirty="0">
                <a:solidFill>
                  <a:srgbClr val="34495E"/>
                </a:solidFill>
                <a:effectLst/>
                <a:latin typeface="KaiTi" panose="02010609060101010101" pitchFamily="49" charset="-122"/>
                <a:ea typeface="KaiTi" panose="02010609060101010101" pitchFamily="49" charset="-122"/>
              </a:rPr>
              <a:t>（</a:t>
            </a:r>
            <a:r>
              <a:rPr lang="en" altLang="zh-CN" sz="2000" b="1" i="0" u="none" strike="noStrike" dirty="0">
                <a:solidFill>
                  <a:srgbClr val="34495E"/>
                </a:solidFill>
                <a:effectLst/>
                <a:latin typeface="KaiTi" panose="02010609060101010101" pitchFamily="49" charset="-122"/>
                <a:ea typeface="KaiTi" panose="02010609060101010101" pitchFamily="49" charset="-122"/>
              </a:rPr>
              <a:t>Manhattan Distance</a:t>
            </a:r>
            <a:r>
              <a:rPr lang="zh-CN" altLang="en" sz="2000" b="1" i="0" u="none" strike="noStrike" dirty="0">
                <a:solidFill>
                  <a:srgbClr val="34495E"/>
                </a:solidFill>
                <a:effectLst/>
                <a:latin typeface="KaiTi" panose="02010609060101010101" pitchFamily="49" charset="-122"/>
                <a:ea typeface="KaiTi" panose="02010609060101010101" pitchFamily="49" charset="-122"/>
              </a:rPr>
              <a:t>）</a:t>
            </a:r>
            <a:r>
              <a:rPr lang="zh-CN" altLang="en" sz="2000" b="0" i="0" u="none" strike="noStrike" dirty="0">
                <a:solidFill>
                  <a:srgbClr val="34495E"/>
                </a:solidFill>
                <a:effectLst/>
                <a:latin typeface="KaiTi" panose="02010609060101010101" pitchFamily="49" charset="-122"/>
                <a:ea typeface="KaiTi" panose="02010609060101010101" pitchFamily="49" charset="-122"/>
              </a:rPr>
              <a:t>：</a:t>
            </a:r>
            <a:r>
              <a:rPr lang="zh-CN" altLang="en-US" sz="2000" b="0" i="0" u="none" strike="noStrike" dirty="0">
                <a:solidFill>
                  <a:srgbClr val="34495E"/>
                </a:solidFill>
                <a:effectLst/>
                <a:latin typeface="KaiTi" panose="02010609060101010101" pitchFamily="49" charset="-122"/>
                <a:ea typeface="KaiTi" panose="02010609060101010101" pitchFamily="49" charset="-122"/>
              </a:rPr>
              <a:t>曼哈顿距离也称为城市街区距离，它是两点间在各个坐标轴上绝对值差的总和。对于两个样本点</a:t>
            </a:r>
            <a:r>
              <a:rPr lang="en" altLang="zh-CN" sz="2000" b="0" i="0" u="none" strike="noStrike" dirty="0">
                <a:solidFill>
                  <a:srgbClr val="34495E"/>
                </a:solidFill>
                <a:effectLst/>
                <a:latin typeface="KaiTi" panose="02010609060101010101" pitchFamily="49" charset="-122"/>
                <a:ea typeface="KaiTi" panose="02010609060101010101" pitchFamily="49" charset="-122"/>
              </a:rPr>
              <a:t>x</a:t>
            </a:r>
            <a:r>
              <a:rPr lang="zh-CN" altLang="en-US" sz="2000" b="0" i="0" u="none" strike="noStrike" dirty="0">
                <a:solidFill>
                  <a:srgbClr val="34495E"/>
                </a:solidFill>
                <a:effectLst/>
                <a:latin typeface="KaiTi" panose="02010609060101010101" pitchFamily="49" charset="-122"/>
                <a:ea typeface="KaiTi" panose="02010609060101010101" pitchFamily="49" charset="-122"/>
              </a:rPr>
              <a:t>和</a:t>
            </a:r>
            <a:r>
              <a:rPr lang="en" altLang="zh-CN" sz="2000" b="0" i="0" u="none" strike="noStrike" dirty="0">
                <a:solidFill>
                  <a:srgbClr val="34495E"/>
                </a:solidFill>
                <a:effectLst/>
                <a:latin typeface="KaiTi" panose="02010609060101010101" pitchFamily="49" charset="-122"/>
                <a:ea typeface="KaiTi" panose="02010609060101010101" pitchFamily="49" charset="-122"/>
              </a:rPr>
              <a:t>y</a:t>
            </a:r>
            <a:r>
              <a:rPr lang="zh-CN" altLang="en" sz="2000" b="0" i="0" u="none" strike="noStrike" dirty="0">
                <a:solidFill>
                  <a:srgbClr val="34495E"/>
                </a:solidFill>
                <a:effectLst/>
                <a:latin typeface="KaiTi" panose="02010609060101010101" pitchFamily="49" charset="-122"/>
                <a:ea typeface="KaiTi" panose="02010609060101010101" pitchFamily="49" charset="-122"/>
              </a:rPr>
              <a:t>，</a:t>
            </a:r>
            <a:r>
              <a:rPr lang="zh-CN" altLang="en-US" sz="2000" b="0" i="0" u="none" strike="noStrike" dirty="0">
                <a:solidFill>
                  <a:srgbClr val="34495E"/>
                </a:solidFill>
                <a:effectLst/>
                <a:latin typeface="KaiTi" panose="02010609060101010101" pitchFamily="49" charset="-122"/>
                <a:ea typeface="KaiTi" panose="02010609060101010101" pitchFamily="49" charset="-122"/>
              </a:rPr>
              <a:t>它们在</a:t>
            </a:r>
            <a:r>
              <a:rPr lang="en" altLang="zh-CN" sz="2000" b="0" i="0" u="none" strike="noStrike" dirty="0">
                <a:solidFill>
                  <a:srgbClr val="34495E"/>
                </a:solidFill>
                <a:effectLst/>
                <a:latin typeface="KaiTi" panose="02010609060101010101" pitchFamily="49" charset="-122"/>
                <a:ea typeface="KaiTi" panose="02010609060101010101" pitchFamily="49" charset="-122"/>
              </a:rPr>
              <a:t>n</a:t>
            </a:r>
            <a:r>
              <a:rPr lang="zh-CN" altLang="en-US" sz="2000" b="0" i="0" u="none" strike="noStrike" dirty="0">
                <a:solidFill>
                  <a:srgbClr val="34495E"/>
                </a:solidFill>
                <a:effectLst/>
                <a:latin typeface="KaiTi" panose="02010609060101010101" pitchFamily="49" charset="-122"/>
                <a:ea typeface="KaiTi" panose="02010609060101010101" pitchFamily="49" charset="-122"/>
              </a:rPr>
              <a:t>维特征空间中的曼哈顿距离可以表示为：</a:t>
            </a:r>
            <a:endParaRPr lang="en-US" altLang="zh-CN" sz="2000" b="0" i="0" u="none" strike="noStrike" dirty="0">
              <a:solidFill>
                <a:srgbClr val="34495E"/>
              </a:solidFill>
              <a:effectLst/>
              <a:latin typeface="KaiTi" panose="02010609060101010101" pitchFamily="49" charset="-122"/>
              <a:ea typeface="KaiTi" panose="02010609060101010101" pitchFamily="49" charset="-122"/>
            </a:endParaRPr>
          </a:p>
          <a:p>
            <a:pPr marL="0" indent="0">
              <a:buNone/>
            </a:pPr>
            <a:endParaRPr kumimoji="1" lang="en-US" altLang="zh-CN" sz="2000" dirty="0">
              <a:solidFill>
                <a:srgbClr val="34495E"/>
              </a:solidFill>
              <a:latin typeface="KaiTi" panose="02010609060101010101" pitchFamily="49" charset="-122"/>
              <a:ea typeface="KaiTi" panose="02010609060101010101" pitchFamily="49" charset="-122"/>
            </a:endParaRPr>
          </a:p>
        </p:txBody>
      </p:sp>
      <p:pic>
        <p:nvPicPr>
          <p:cNvPr id="5" name="图片 4">
            <a:extLst>
              <a:ext uri="{FF2B5EF4-FFF2-40B4-BE49-F238E27FC236}">
                <a16:creationId xmlns:a16="http://schemas.microsoft.com/office/drawing/2014/main" id="{AE65ABDF-4D2C-0A13-7DA9-6C7EAD5BF731}"/>
              </a:ext>
            </a:extLst>
          </p:cNvPr>
          <p:cNvPicPr>
            <a:picLocks noChangeAspect="1"/>
          </p:cNvPicPr>
          <p:nvPr/>
        </p:nvPicPr>
        <p:blipFill>
          <a:blip r:embed="rId2"/>
          <a:stretch>
            <a:fillRect/>
          </a:stretch>
        </p:blipFill>
        <p:spPr>
          <a:xfrm>
            <a:off x="4812266" y="3756745"/>
            <a:ext cx="2120900" cy="609600"/>
          </a:xfrm>
          <a:prstGeom prst="rect">
            <a:avLst/>
          </a:prstGeom>
        </p:spPr>
      </p:pic>
      <p:pic>
        <p:nvPicPr>
          <p:cNvPr id="7" name="图片 6">
            <a:extLst>
              <a:ext uri="{FF2B5EF4-FFF2-40B4-BE49-F238E27FC236}">
                <a16:creationId xmlns:a16="http://schemas.microsoft.com/office/drawing/2014/main" id="{CFD46A23-2E36-C62F-0373-B527986D5B02}"/>
              </a:ext>
            </a:extLst>
          </p:cNvPr>
          <p:cNvPicPr>
            <a:picLocks noChangeAspect="1"/>
          </p:cNvPicPr>
          <p:nvPr/>
        </p:nvPicPr>
        <p:blipFill>
          <a:blip r:embed="rId3"/>
          <a:stretch>
            <a:fillRect/>
          </a:stretch>
        </p:blipFill>
        <p:spPr>
          <a:xfrm>
            <a:off x="5160777" y="5946775"/>
            <a:ext cx="1765300" cy="546100"/>
          </a:xfrm>
          <a:prstGeom prst="rect">
            <a:avLst/>
          </a:prstGeom>
        </p:spPr>
      </p:pic>
    </p:spTree>
    <p:extLst>
      <p:ext uri="{BB962C8B-B14F-4D97-AF65-F5344CB8AC3E}">
        <p14:creationId xmlns:p14="http://schemas.microsoft.com/office/powerpoint/2010/main" val="2559836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down)">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down)">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wipe(down)">
                                      <p:cBhvr>
                                        <p:cTn id="2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2A4FB4B-0B9D-5903-BFC9-7F6E94A348CD}"/>
              </a:ext>
            </a:extLst>
          </p:cNvPr>
          <p:cNvSpPr>
            <a:spLocks noGrp="1"/>
          </p:cNvSpPr>
          <p:nvPr>
            <p:ph idx="1"/>
          </p:nvPr>
        </p:nvSpPr>
        <p:spPr>
          <a:xfrm>
            <a:off x="838200" y="329609"/>
            <a:ext cx="10515600" cy="6430420"/>
          </a:xfrm>
        </p:spPr>
        <p:txBody>
          <a:bodyPr>
            <a:noAutofit/>
          </a:bodyPr>
          <a:lstStyle/>
          <a:p>
            <a:pPr marL="0" indent="0">
              <a:buNone/>
            </a:pPr>
            <a:r>
              <a:rPr lang="en-US" altLang="zh-CN" sz="2000" b="1" i="0" u="none" strike="noStrike" dirty="0">
                <a:solidFill>
                  <a:srgbClr val="34495E"/>
                </a:solidFill>
                <a:effectLst/>
                <a:latin typeface="KaiTi" panose="02010609060101010101" pitchFamily="49" charset="-122"/>
                <a:ea typeface="KaiTi" panose="02010609060101010101" pitchFamily="49" charset="-122"/>
              </a:rPr>
              <a:t>	</a:t>
            </a:r>
            <a:r>
              <a:rPr lang="zh-CN" altLang="en-US" sz="2000" b="1" i="0" u="none" strike="noStrike" dirty="0">
                <a:solidFill>
                  <a:srgbClr val="34495E"/>
                </a:solidFill>
                <a:effectLst/>
                <a:highlight>
                  <a:srgbClr val="FFFF00"/>
                </a:highlight>
                <a:latin typeface="KaiTi" panose="02010609060101010101" pitchFamily="49" charset="-122"/>
                <a:ea typeface="KaiTi" panose="02010609060101010101" pitchFamily="49" charset="-122"/>
              </a:rPr>
              <a:t>切比雪夫距离</a:t>
            </a:r>
            <a:r>
              <a:rPr lang="zh-CN" altLang="en-US" sz="2000" b="1" i="0" u="none" strike="noStrike" dirty="0">
                <a:solidFill>
                  <a:srgbClr val="34495E"/>
                </a:solidFill>
                <a:effectLst/>
                <a:latin typeface="KaiTi" panose="02010609060101010101" pitchFamily="49" charset="-122"/>
                <a:ea typeface="KaiTi" panose="02010609060101010101" pitchFamily="49" charset="-122"/>
              </a:rPr>
              <a:t>（</a:t>
            </a:r>
            <a:r>
              <a:rPr lang="en" altLang="zh-CN" sz="2000" b="1" i="0" u="none" strike="noStrike" dirty="0">
                <a:solidFill>
                  <a:srgbClr val="34495E"/>
                </a:solidFill>
                <a:effectLst/>
                <a:latin typeface="KaiTi" panose="02010609060101010101" pitchFamily="49" charset="-122"/>
                <a:ea typeface="KaiTi" panose="02010609060101010101" pitchFamily="49" charset="-122"/>
              </a:rPr>
              <a:t>Chebyshev Distance</a:t>
            </a:r>
            <a:r>
              <a:rPr lang="zh-CN" altLang="en" sz="2000" b="1" i="0" u="none" strike="noStrike" dirty="0">
                <a:solidFill>
                  <a:srgbClr val="34495E"/>
                </a:solidFill>
                <a:effectLst/>
                <a:latin typeface="KaiTi" panose="02010609060101010101" pitchFamily="49" charset="-122"/>
                <a:ea typeface="KaiTi" panose="02010609060101010101" pitchFamily="49" charset="-122"/>
              </a:rPr>
              <a:t>）</a:t>
            </a:r>
            <a:r>
              <a:rPr lang="zh-CN" altLang="en" sz="2000" b="0" i="0" u="none" strike="noStrike" dirty="0">
                <a:solidFill>
                  <a:srgbClr val="34495E"/>
                </a:solidFill>
                <a:effectLst/>
                <a:latin typeface="KaiTi" panose="02010609060101010101" pitchFamily="49" charset="-122"/>
                <a:ea typeface="KaiTi" panose="02010609060101010101" pitchFamily="49" charset="-122"/>
              </a:rPr>
              <a:t>：</a:t>
            </a:r>
            <a:r>
              <a:rPr lang="zh-CN" altLang="en-US" sz="2000" b="0" i="0" u="none" strike="noStrike" dirty="0">
                <a:solidFill>
                  <a:srgbClr val="34495E"/>
                </a:solidFill>
                <a:effectLst/>
                <a:latin typeface="KaiTi" panose="02010609060101010101" pitchFamily="49" charset="-122"/>
                <a:ea typeface="KaiTi" panose="02010609060101010101" pitchFamily="49" charset="-122"/>
              </a:rPr>
              <a:t>切比雪夫距离是在每个坐标轴上两个点坐标差的最大值。对于两个样本点</a:t>
            </a:r>
            <a:r>
              <a:rPr lang="en" altLang="zh-CN" sz="2000" b="0" i="0" u="none" strike="noStrike" dirty="0">
                <a:solidFill>
                  <a:srgbClr val="34495E"/>
                </a:solidFill>
                <a:effectLst/>
                <a:latin typeface="KaiTi" panose="02010609060101010101" pitchFamily="49" charset="-122"/>
                <a:ea typeface="KaiTi" panose="02010609060101010101" pitchFamily="49" charset="-122"/>
              </a:rPr>
              <a:t>x</a:t>
            </a:r>
            <a:r>
              <a:rPr lang="zh-CN" altLang="en-US" sz="2000" b="0" i="0" u="none" strike="noStrike" dirty="0">
                <a:solidFill>
                  <a:srgbClr val="34495E"/>
                </a:solidFill>
                <a:effectLst/>
                <a:latin typeface="KaiTi" panose="02010609060101010101" pitchFamily="49" charset="-122"/>
                <a:ea typeface="KaiTi" panose="02010609060101010101" pitchFamily="49" charset="-122"/>
              </a:rPr>
              <a:t>和</a:t>
            </a:r>
            <a:r>
              <a:rPr lang="en" altLang="zh-CN" sz="2000" b="0" i="0" u="none" strike="noStrike" dirty="0">
                <a:solidFill>
                  <a:srgbClr val="34495E"/>
                </a:solidFill>
                <a:effectLst/>
                <a:latin typeface="KaiTi" panose="02010609060101010101" pitchFamily="49" charset="-122"/>
                <a:ea typeface="KaiTi" panose="02010609060101010101" pitchFamily="49" charset="-122"/>
              </a:rPr>
              <a:t>y</a:t>
            </a:r>
            <a:r>
              <a:rPr lang="zh-CN" altLang="en" sz="2000" b="0" i="0" u="none" strike="noStrike" dirty="0">
                <a:solidFill>
                  <a:srgbClr val="34495E"/>
                </a:solidFill>
                <a:effectLst/>
                <a:latin typeface="KaiTi" panose="02010609060101010101" pitchFamily="49" charset="-122"/>
                <a:ea typeface="KaiTi" panose="02010609060101010101" pitchFamily="49" charset="-122"/>
              </a:rPr>
              <a:t>，</a:t>
            </a:r>
            <a:r>
              <a:rPr lang="zh-CN" altLang="en-US" sz="2000" b="0" i="0" u="none" strike="noStrike" dirty="0">
                <a:solidFill>
                  <a:srgbClr val="34495E"/>
                </a:solidFill>
                <a:effectLst/>
                <a:latin typeface="KaiTi" panose="02010609060101010101" pitchFamily="49" charset="-122"/>
                <a:ea typeface="KaiTi" panose="02010609060101010101" pitchFamily="49" charset="-122"/>
              </a:rPr>
              <a:t>它们在</a:t>
            </a:r>
            <a:r>
              <a:rPr lang="en" altLang="zh-CN" sz="2000" b="0" i="0" u="none" strike="noStrike" dirty="0">
                <a:solidFill>
                  <a:srgbClr val="34495E"/>
                </a:solidFill>
                <a:effectLst/>
                <a:latin typeface="KaiTi" panose="02010609060101010101" pitchFamily="49" charset="-122"/>
                <a:ea typeface="KaiTi" panose="02010609060101010101" pitchFamily="49" charset="-122"/>
              </a:rPr>
              <a:t>n</a:t>
            </a:r>
            <a:r>
              <a:rPr lang="zh-CN" altLang="en-US" sz="2000" b="0" i="0" u="none" strike="noStrike" dirty="0">
                <a:solidFill>
                  <a:srgbClr val="34495E"/>
                </a:solidFill>
                <a:effectLst/>
                <a:latin typeface="KaiTi" panose="02010609060101010101" pitchFamily="49" charset="-122"/>
                <a:ea typeface="KaiTi" panose="02010609060101010101" pitchFamily="49" charset="-122"/>
              </a:rPr>
              <a:t>维特征空间中的切比雪夫距离可以表示为：</a:t>
            </a:r>
            <a:endParaRPr lang="en-US" altLang="zh-CN" sz="2000" b="0" i="0" u="none" strike="noStrike" dirty="0">
              <a:solidFill>
                <a:srgbClr val="34495E"/>
              </a:solidFill>
              <a:effectLst/>
              <a:latin typeface="KaiTi" panose="02010609060101010101" pitchFamily="49" charset="-122"/>
              <a:ea typeface="KaiTi" panose="02010609060101010101" pitchFamily="49" charset="-122"/>
            </a:endParaRPr>
          </a:p>
          <a:p>
            <a:pPr marL="0" indent="0">
              <a:buNone/>
            </a:pPr>
            <a:endParaRPr kumimoji="1" lang="en-US" altLang="zh-CN" sz="2000" dirty="0">
              <a:latin typeface="KaiTi" panose="02010609060101010101" pitchFamily="49" charset="-122"/>
              <a:ea typeface="KaiTi" panose="02010609060101010101" pitchFamily="49" charset="-122"/>
            </a:endParaRPr>
          </a:p>
          <a:p>
            <a:pPr marL="0" indent="0">
              <a:buNone/>
            </a:pPr>
            <a:endParaRPr kumimoji="1" lang="en-US" altLang="zh-CN" sz="2000" dirty="0">
              <a:latin typeface="KaiTi" panose="02010609060101010101" pitchFamily="49" charset="-122"/>
              <a:ea typeface="KaiTi" panose="02010609060101010101" pitchFamily="49" charset="-122"/>
            </a:endParaRPr>
          </a:p>
          <a:p>
            <a:pPr marL="0" indent="0">
              <a:buNone/>
            </a:pPr>
            <a:endParaRPr kumimoji="1" lang="en-US" altLang="zh-CN" sz="2000" dirty="0">
              <a:latin typeface="KaiTi" panose="02010609060101010101" pitchFamily="49" charset="-122"/>
              <a:ea typeface="KaiTi" panose="02010609060101010101" pitchFamily="49" charset="-122"/>
            </a:endParaRPr>
          </a:p>
          <a:p>
            <a:pPr marL="0" indent="0">
              <a:buNone/>
            </a:pPr>
            <a:endParaRPr kumimoji="1" lang="en-US" altLang="zh-CN" sz="2000" dirty="0">
              <a:latin typeface="KaiTi" panose="02010609060101010101" pitchFamily="49" charset="-122"/>
              <a:ea typeface="KaiTi" panose="02010609060101010101" pitchFamily="49" charset="-122"/>
            </a:endParaRPr>
          </a:p>
          <a:p>
            <a:pPr marL="0" indent="0">
              <a:buNone/>
            </a:pPr>
            <a:r>
              <a:rPr lang="en-US" altLang="zh-CN" sz="2000" b="1" i="0" u="none" strike="noStrike" dirty="0">
                <a:solidFill>
                  <a:srgbClr val="34495E"/>
                </a:solidFill>
                <a:effectLst/>
                <a:latin typeface="KaiTi" panose="02010609060101010101" pitchFamily="49" charset="-122"/>
                <a:ea typeface="KaiTi" panose="02010609060101010101" pitchFamily="49" charset="-122"/>
              </a:rPr>
              <a:t>	</a:t>
            </a:r>
            <a:r>
              <a:rPr lang="zh-CN" altLang="en-US" sz="2000" b="1" i="0" u="none" strike="noStrike" dirty="0">
                <a:solidFill>
                  <a:srgbClr val="34495E"/>
                </a:solidFill>
                <a:effectLst/>
                <a:highlight>
                  <a:srgbClr val="FFFF00"/>
                </a:highlight>
                <a:latin typeface="KaiTi" panose="02010609060101010101" pitchFamily="49" charset="-122"/>
                <a:ea typeface="KaiTi" panose="02010609060101010101" pitchFamily="49" charset="-122"/>
              </a:rPr>
              <a:t>闵可夫斯基距离</a:t>
            </a:r>
            <a:r>
              <a:rPr lang="zh-CN" altLang="en-US" sz="2000" b="1" i="0" u="none" strike="noStrike" dirty="0">
                <a:solidFill>
                  <a:srgbClr val="34495E"/>
                </a:solidFill>
                <a:effectLst/>
                <a:latin typeface="KaiTi" panose="02010609060101010101" pitchFamily="49" charset="-122"/>
                <a:ea typeface="KaiTi" panose="02010609060101010101" pitchFamily="49" charset="-122"/>
              </a:rPr>
              <a:t>（</a:t>
            </a:r>
            <a:r>
              <a:rPr lang="en" altLang="zh-CN" sz="2000" b="1" i="0" u="none" strike="noStrike" dirty="0" err="1">
                <a:solidFill>
                  <a:srgbClr val="34495E"/>
                </a:solidFill>
                <a:effectLst/>
                <a:latin typeface="KaiTi" panose="02010609060101010101" pitchFamily="49" charset="-122"/>
                <a:ea typeface="KaiTi" panose="02010609060101010101" pitchFamily="49" charset="-122"/>
              </a:rPr>
              <a:t>Minkowski</a:t>
            </a:r>
            <a:r>
              <a:rPr lang="en" altLang="zh-CN" sz="2000" b="1" i="0" u="none" strike="noStrike" dirty="0">
                <a:solidFill>
                  <a:srgbClr val="34495E"/>
                </a:solidFill>
                <a:effectLst/>
                <a:latin typeface="KaiTi" panose="02010609060101010101" pitchFamily="49" charset="-122"/>
                <a:ea typeface="KaiTi" panose="02010609060101010101" pitchFamily="49" charset="-122"/>
              </a:rPr>
              <a:t> Distance</a:t>
            </a:r>
            <a:r>
              <a:rPr lang="zh-CN" altLang="en" sz="2000" b="1" i="0" u="none" strike="noStrike" dirty="0">
                <a:solidFill>
                  <a:srgbClr val="34495E"/>
                </a:solidFill>
                <a:effectLst/>
                <a:latin typeface="KaiTi" panose="02010609060101010101" pitchFamily="49" charset="-122"/>
                <a:ea typeface="KaiTi" panose="02010609060101010101" pitchFamily="49" charset="-122"/>
              </a:rPr>
              <a:t>）</a:t>
            </a:r>
            <a:r>
              <a:rPr lang="zh-CN" altLang="en" sz="2000" b="0" i="0" u="none" strike="noStrike" dirty="0">
                <a:solidFill>
                  <a:srgbClr val="34495E"/>
                </a:solidFill>
                <a:effectLst/>
                <a:latin typeface="KaiTi" panose="02010609060101010101" pitchFamily="49" charset="-122"/>
                <a:ea typeface="KaiTi" panose="02010609060101010101" pitchFamily="49" charset="-122"/>
              </a:rPr>
              <a:t>：</a:t>
            </a:r>
            <a:r>
              <a:rPr lang="zh-CN" altLang="en-US" sz="2000" b="0" i="0" u="none" strike="noStrike" dirty="0">
                <a:solidFill>
                  <a:srgbClr val="34495E"/>
                </a:solidFill>
                <a:effectLst/>
                <a:latin typeface="KaiTi" panose="02010609060101010101" pitchFamily="49" charset="-122"/>
                <a:ea typeface="KaiTi" panose="02010609060101010101" pitchFamily="49" charset="-122"/>
              </a:rPr>
              <a:t>闵可夫斯基距离是欧氏距离和曼哈顿距离的一般化形式，其中</a:t>
            </a:r>
            <a:r>
              <a:rPr lang="en" altLang="zh-CN" sz="2000" b="0" i="0" u="none" strike="noStrike" dirty="0">
                <a:solidFill>
                  <a:srgbClr val="34495E"/>
                </a:solidFill>
                <a:effectLst/>
                <a:latin typeface="KaiTi" panose="02010609060101010101" pitchFamily="49" charset="-122"/>
                <a:ea typeface="KaiTi" panose="02010609060101010101" pitchFamily="49" charset="-122"/>
              </a:rPr>
              <a:t>p</a:t>
            </a:r>
            <a:r>
              <a:rPr lang="zh-CN" altLang="en-US" sz="2000" b="0" i="0" u="none" strike="noStrike" dirty="0">
                <a:solidFill>
                  <a:srgbClr val="34495E"/>
                </a:solidFill>
                <a:effectLst/>
                <a:latin typeface="KaiTi" panose="02010609060101010101" pitchFamily="49" charset="-122"/>
                <a:ea typeface="KaiTi" panose="02010609060101010101" pitchFamily="49" charset="-122"/>
              </a:rPr>
              <a:t>是一个参数。对于两个样本点</a:t>
            </a:r>
            <a:r>
              <a:rPr lang="en" altLang="zh-CN" sz="2000" b="0" i="0" u="none" strike="noStrike" dirty="0">
                <a:solidFill>
                  <a:srgbClr val="34495E"/>
                </a:solidFill>
                <a:effectLst/>
                <a:latin typeface="KaiTi" panose="02010609060101010101" pitchFamily="49" charset="-122"/>
                <a:ea typeface="KaiTi" panose="02010609060101010101" pitchFamily="49" charset="-122"/>
              </a:rPr>
              <a:t>x</a:t>
            </a:r>
            <a:r>
              <a:rPr lang="zh-CN" altLang="en-US" sz="2000" b="0" i="0" u="none" strike="noStrike" dirty="0">
                <a:solidFill>
                  <a:srgbClr val="34495E"/>
                </a:solidFill>
                <a:effectLst/>
                <a:latin typeface="KaiTi" panose="02010609060101010101" pitchFamily="49" charset="-122"/>
                <a:ea typeface="KaiTi" panose="02010609060101010101" pitchFamily="49" charset="-122"/>
              </a:rPr>
              <a:t>和</a:t>
            </a:r>
            <a:r>
              <a:rPr lang="en" altLang="zh-CN" sz="2000" b="0" i="0" u="none" strike="noStrike" dirty="0">
                <a:solidFill>
                  <a:srgbClr val="34495E"/>
                </a:solidFill>
                <a:effectLst/>
                <a:latin typeface="KaiTi" panose="02010609060101010101" pitchFamily="49" charset="-122"/>
                <a:ea typeface="KaiTi" panose="02010609060101010101" pitchFamily="49" charset="-122"/>
              </a:rPr>
              <a:t>y</a:t>
            </a:r>
            <a:r>
              <a:rPr lang="zh-CN" altLang="en" sz="2000" b="0" i="0" u="none" strike="noStrike" dirty="0">
                <a:solidFill>
                  <a:srgbClr val="34495E"/>
                </a:solidFill>
                <a:effectLst/>
                <a:latin typeface="KaiTi" panose="02010609060101010101" pitchFamily="49" charset="-122"/>
                <a:ea typeface="KaiTi" panose="02010609060101010101" pitchFamily="49" charset="-122"/>
              </a:rPr>
              <a:t>，</a:t>
            </a:r>
            <a:r>
              <a:rPr lang="zh-CN" altLang="en-US" sz="2000" b="0" i="0" u="none" strike="noStrike" dirty="0">
                <a:solidFill>
                  <a:srgbClr val="34495E"/>
                </a:solidFill>
                <a:effectLst/>
                <a:latin typeface="KaiTi" panose="02010609060101010101" pitchFamily="49" charset="-122"/>
                <a:ea typeface="KaiTi" panose="02010609060101010101" pitchFamily="49" charset="-122"/>
              </a:rPr>
              <a:t>它们在</a:t>
            </a:r>
            <a:r>
              <a:rPr lang="en" altLang="zh-CN" sz="2000" b="0" i="0" u="none" strike="noStrike" dirty="0">
                <a:solidFill>
                  <a:srgbClr val="34495E"/>
                </a:solidFill>
                <a:effectLst/>
                <a:latin typeface="KaiTi" panose="02010609060101010101" pitchFamily="49" charset="-122"/>
                <a:ea typeface="KaiTi" panose="02010609060101010101" pitchFamily="49" charset="-122"/>
              </a:rPr>
              <a:t>n</a:t>
            </a:r>
            <a:r>
              <a:rPr lang="zh-CN" altLang="en-US" sz="2000" b="0" i="0" u="none" strike="noStrike" dirty="0">
                <a:solidFill>
                  <a:srgbClr val="34495E"/>
                </a:solidFill>
                <a:effectLst/>
                <a:latin typeface="KaiTi" panose="02010609060101010101" pitchFamily="49" charset="-122"/>
                <a:ea typeface="KaiTi" panose="02010609060101010101" pitchFamily="49" charset="-122"/>
              </a:rPr>
              <a:t>维特征空间中的闵可夫斯基距离可以表示为：</a:t>
            </a:r>
            <a:endParaRPr kumimoji="1" lang="en-US" altLang="zh-CN" sz="2000" b="0" i="0" u="none" strike="noStrike" dirty="0">
              <a:solidFill>
                <a:srgbClr val="34495E"/>
              </a:solidFill>
              <a:effectLst/>
              <a:latin typeface="KaiTi" panose="02010609060101010101" pitchFamily="49" charset="-122"/>
              <a:ea typeface="KaiTi" panose="02010609060101010101" pitchFamily="49" charset="-122"/>
            </a:endParaRPr>
          </a:p>
          <a:p>
            <a:pPr marL="0" indent="0">
              <a:buNone/>
            </a:pPr>
            <a:endParaRPr kumimoji="1" lang="en-US" altLang="zh-CN" sz="2000" dirty="0">
              <a:latin typeface="KaiTi" panose="02010609060101010101" pitchFamily="49" charset="-122"/>
              <a:ea typeface="KaiTi" panose="02010609060101010101" pitchFamily="49" charset="-122"/>
            </a:endParaRPr>
          </a:p>
          <a:p>
            <a:pPr marL="0" indent="0">
              <a:buNone/>
            </a:pPr>
            <a:endParaRPr kumimoji="1" lang="en-US" altLang="zh-CN" sz="2000" dirty="0">
              <a:latin typeface="KaiTi" panose="02010609060101010101" pitchFamily="49" charset="-122"/>
              <a:ea typeface="KaiTi" panose="02010609060101010101" pitchFamily="49" charset="-122"/>
            </a:endParaRPr>
          </a:p>
          <a:p>
            <a:pPr marL="0" indent="0">
              <a:buNone/>
            </a:pPr>
            <a:endParaRPr kumimoji="1" lang="en-US" altLang="zh-CN" sz="2000" dirty="0">
              <a:latin typeface="KaiTi" panose="02010609060101010101" pitchFamily="49" charset="-122"/>
              <a:ea typeface="KaiTi" panose="02010609060101010101" pitchFamily="49" charset="-122"/>
            </a:endParaRPr>
          </a:p>
          <a:p>
            <a:pPr marL="0" indent="0">
              <a:buNone/>
            </a:pPr>
            <a:endParaRPr kumimoji="1" lang="en-US" altLang="zh-CN" sz="2000" dirty="0">
              <a:latin typeface="KaiTi" panose="02010609060101010101" pitchFamily="49" charset="-122"/>
              <a:ea typeface="KaiTi" panose="02010609060101010101" pitchFamily="49" charset="-122"/>
            </a:endParaRPr>
          </a:p>
          <a:p>
            <a:pPr marL="0" indent="0">
              <a:buNone/>
            </a:pPr>
            <a:r>
              <a:rPr lang="zh-CN" altLang="en-US" sz="2000" b="0" i="0" u="none" strike="noStrike" dirty="0">
                <a:solidFill>
                  <a:srgbClr val="34495E"/>
                </a:solidFill>
                <a:effectLst/>
                <a:latin typeface="KaiTi" panose="02010609060101010101" pitchFamily="49" charset="-122"/>
                <a:ea typeface="KaiTi" panose="02010609060101010101" pitchFamily="49" charset="-122"/>
              </a:rPr>
              <a:t>在</a:t>
            </a:r>
            <a:r>
              <a:rPr lang="en" altLang="zh-CN" sz="2000" b="0" i="0" u="none" strike="noStrike" dirty="0">
                <a:solidFill>
                  <a:srgbClr val="34495E"/>
                </a:solidFill>
                <a:effectLst/>
                <a:latin typeface="KaiTi" panose="02010609060101010101" pitchFamily="49" charset="-122"/>
                <a:ea typeface="KaiTi" panose="02010609060101010101" pitchFamily="49" charset="-122"/>
              </a:rPr>
              <a:t>KNN</a:t>
            </a:r>
            <a:r>
              <a:rPr lang="zh-CN" altLang="en-US" sz="2000" b="0" i="0" u="none" strike="noStrike" dirty="0">
                <a:solidFill>
                  <a:srgbClr val="34495E"/>
                </a:solidFill>
                <a:effectLst/>
                <a:latin typeface="KaiTi" panose="02010609060101010101" pitchFamily="49" charset="-122"/>
                <a:ea typeface="KaiTi" panose="02010609060101010101" pitchFamily="49" charset="-122"/>
              </a:rPr>
              <a:t>算法中选择合适的</a:t>
            </a:r>
            <a:r>
              <a:rPr lang="zh-CN" altLang="en-US" sz="2000" b="1" i="0" u="none" strike="noStrike" dirty="0">
                <a:solidFill>
                  <a:srgbClr val="34495E"/>
                </a:solidFill>
                <a:effectLst/>
                <a:highlight>
                  <a:srgbClr val="FFFF00"/>
                </a:highlight>
                <a:latin typeface="KaiTi" panose="02010609060101010101" pitchFamily="49" charset="-122"/>
                <a:ea typeface="KaiTi" panose="02010609060101010101" pitchFamily="49" charset="-122"/>
              </a:rPr>
              <a:t>距离度量方法</a:t>
            </a:r>
            <a:r>
              <a:rPr lang="zh-CN" altLang="en-US" sz="2000" b="0" i="0" u="none" strike="noStrike" dirty="0">
                <a:solidFill>
                  <a:srgbClr val="34495E"/>
                </a:solidFill>
                <a:effectLst/>
                <a:latin typeface="KaiTi" panose="02010609060101010101" pitchFamily="49" charset="-122"/>
                <a:ea typeface="KaiTi" panose="02010609060101010101" pitchFamily="49" charset="-122"/>
              </a:rPr>
              <a:t>取决于</a:t>
            </a:r>
            <a:r>
              <a:rPr lang="zh-CN" altLang="en-US" sz="2000" b="1" i="0" u="none" strike="noStrike" dirty="0">
                <a:solidFill>
                  <a:srgbClr val="34495E"/>
                </a:solidFill>
                <a:effectLst/>
                <a:highlight>
                  <a:srgbClr val="FFFF00"/>
                </a:highlight>
                <a:latin typeface="KaiTi" panose="02010609060101010101" pitchFamily="49" charset="-122"/>
                <a:ea typeface="KaiTi" panose="02010609060101010101" pitchFamily="49" charset="-122"/>
              </a:rPr>
              <a:t>数据的特点和应用场景</a:t>
            </a:r>
            <a:r>
              <a:rPr lang="zh-CN" altLang="en-US" sz="2000" b="0" i="0" u="none" strike="noStrike" dirty="0">
                <a:solidFill>
                  <a:srgbClr val="34495E"/>
                </a:solidFill>
                <a:effectLst/>
                <a:latin typeface="KaiTi" panose="02010609060101010101" pitchFamily="49" charset="-122"/>
                <a:ea typeface="KaiTi" panose="02010609060101010101" pitchFamily="49" charset="-122"/>
              </a:rPr>
              <a:t>。通常情况下，</a:t>
            </a:r>
            <a:r>
              <a:rPr lang="zh-CN" altLang="en-US" sz="2000" b="0" i="0" u="none" strike="noStrike" dirty="0">
                <a:solidFill>
                  <a:schemeClr val="accent1">
                    <a:lumMod val="75000"/>
                  </a:schemeClr>
                </a:solidFill>
                <a:effectLst/>
                <a:latin typeface="KaiTi" panose="02010609060101010101" pitchFamily="49" charset="-122"/>
                <a:ea typeface="KaiTi" panose="02010609060101010101" pitchFamily="49" charset="-122"/>
              </a:rPr>
              <a:t>欧氏距离是最常用的距离度量方法</a:t>
            </a:r>
            <a:r>
              <a:rPr lang="zh-CN" altLang="en-US" sz="2000" b="0" i="0" u="none" strike="noStrike" dirty="0">
                <a:solidFill>
                  <a:srgbClr val="34495E"/>
                </a:solidFill>
                <a:effectLst/>
                <a:latin typeface="KaiTi" panose="02010609060101010101" pitchFamily="49" charset="-122"/>
                <a:ea typeface="KaiTi" panose="02010609060101010101" pitchFamily="49" charset="-122"/>
              </a:rPr>
              <a:t>，但如果特征具有不同的尺度或权重，可以考虑使用其他的距离度量方法。此外，有时候还可以根据领域专家的经验或通过交叉验证来选择最适合的距离度量方法。</a:t>
            </a:r>
            <a:endParaRPr kumimoji="1" lang="zh-CN" altLang="en-US" sz="2000" dirty="0">
              <a:latin typeface="KaiTi" panose="02010609060101010101" pitchFamily="49" charset="-122"/>
              <a:ea typeface="KaiTi" panose="02010609060101010101" pitchFamily="49" charset="-122"/>
            </a:endParaRPr>
          </a:p>
        </p:txBody>
      </p:sp>
      <p:pic>
        <p:nvPicPr>
          <p:cNvPr id="4" name="图片 3">
            <a:extLst>
              <a:ext uri="{FF2B5EF4-FFF2-40B4-BE49-F238E27FC236}">
                <a16:creationId xmlns:a16="http://schemas.microsoft.com/office/drawing/2014/main" id="{D4DB08B6-A6D1-9099-C488-DB5F47C14255}"/>
              </a:ext>
            </a:extLst>
          </p:cNvPr>
          <p:cNvPicPr>
            <a:picLocks noChangeAspect="1"/>
          </p:cNvPicPr>
          <p:nvPr/>
        </p:nvPicPr>
        <p:blipFill>
          <a:blip r:embed="rId2"/>
          <a:stretch>
            <a:fillRect/>
          </a:stretch>
        </p:blipFill>
        <p:spPr>
          <a:xfrm>
            <a:off x="4048330" y="1491691"/>
            <a:ext cx="3819762" cy="763952"/>
          </a:xfrm>
          <a:prstGeom prst="rect">
            <a:avLst/>
          </a:prstGeom>
        </p:spPr>
      </p:pic>
      <p:pic>
        <p:nvPicPr>
          <p:cNvPr id="5" name="图片 4">
            <a:extLst>
              <a:ext uri="{FF2B5EF4-FFF2-40B4-BE49-F238E27FC236}">
                <a16:creationId xmlns:a16="http://schemas.microsoft.com/office/drawing/2014/main" id="{73DFCB7F-10DC-E0F7-5042-4B5C9CA78ABC}"/>
              </a:ext>
            </a:extLst>
          </p:cNvPr>
          <p:cNvPicPr>
            <a:picLocks noChangeAspect="1"/>
          </p:cNvPicPr>
          <p:nvPr/>
        </p:nvPicPr>
        <p:blipFill>
          <a:blip r:embed="rId3"/>
          <a:stretch>
            <a:fillRect/>
          </a:stretch>
        </p:blipFill>
        <p:spPr>
          <a:xfrm>
            <a:off x="4493247" y="4072713"/>
            <a:ext cx="3088520" cy="870246"/>
          </a:xfrm>
          <a:prstGeom prst="rect">
            <a:avLst/>
          </a:prstGeom>
        </p:spPr>
      </p:pic>
    </p:spTree>
    <p:extLst>
      <p:ext uri="{BB962C8B-B14F-4D97-AF65-F5344CB8AC3E}">
        <p14:creationId xmlns:p14="http://schemas.microsoft.com/office/powerpoint/2010/main" val="3776774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 calcmode="lin" valueType="num">
                                      <p:cBhvr>
                                        <p:cTn id="14" dur="1000" fill="hold"/>
                                        <p:tgtEl>
                                          <p:spTgt spid="3">
                                            <p:txEl>
                                              <p:pRg st="5" end="5"/>
                                            </p:txEl>
                                          </p:spTgt>
                                        </p:tgtEl>
                                        <p:attrNameLst>
                                          <p:attrName>ppt_w</p:attrName>
                                        </p:attrNameLst>
                                      </p:cBhvr>
                                      <p:tavLst>
                                        <p:tav tm="0">
                                          <p:val>
                                            <p:strVal val="#ppt_w*0.70"/>
                                          </p:val>
                                        </p:tav>
                                        <p:tav tm="100000">
                                          <p:val>
                                            <p:strVal val="#ppt_w"/>
                                          </p:val>
                                        </p:tav>
                                      </p:tavLst>
                                    </p:anim>
                                    <p:anim calcmode="lin" valueType="num">
                                      <p:cBhvr>
                                        <p:cTn id="15" dur="1000" fill="hold"/>
                                        <p:tgtEl>
                                          <p:spTgt spid="3">
                                            <p:txEl>
                                              <p:pRg st="5" end="5"/>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grpId="0"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 calcmode="lin" valueType="num">
                                      <p:cBhvr>
                                        <p:cTn id="21" dur="1000" fill="hold"/>
                                        <p:tgtEl>
                                          <p:spTgt spid="3">
                                            <p:txEl>
                                              <p:pRg st="10" end="10"/>
                                            </p:txEl>
                                          </p:spTgt>
                                        </p:tgtEl>
                                        <p:attrNameLst>
                                          <p:attrName>ppt_w</p:attrName>
                                        </p:attrNameLst>
                                      </p:cBhvr>
                                      <p:tavLst>
                                        <p:tav tm="0">
                                          <p:val>
                                            <p:strVal val="#ppt_w*0.70"/>
                                          </p:val>
                                        </p:tav>
                                        <p:tav tm="100000">
                                          <p:val>
                                            <p:strVal val="#ppt_w"/>
                                          </p:val>
                                        </p:tav>
                                      </p:tavLst>
                                    </p:anim>
                                    <p:anim calcmode="lin" valueType="num">
                                      <p:cBhvr>
                                        <p:cTn id="22" dur="1000" fill="hold"/>
                                        <p:tgtEl>
                                          <p:spTgt spid="3">
                                            <p:txEl>
                                              <p:pRg st="10" end="10"/>
                                            </p:txEl>
                                          </p:spTgt>
                                        </p:tgtEl>
                                        <p:attrNameLst>
                                          <p:attrName>ppt_h</p:attrName>
                                        </p:attrNameLst>
                                      </p:cBhvr>
                                      <p:tavLst>
                                        <p:tav tm="0">
                                          <p:val>
                                            <p:strVal val="#ppt_h"/>
                                          </p:val>
                                        </p:tav>
                                        <p:tav tm="100000">
                                          <p:val>
                                            <p:strVal val="#ppt_h"/>
                                          </p:val>
                                        </p:tav>
                                      </p:tavLst>
                                    </p:anim>
                                    <p:animEffect transition="in" filter="fade">
                                      <p:cBhvr>
                                        <p:cTn id="23" dur="10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090804-C484-C9CE-4F30-43D79C8BFD2F}"/>
              </a:ext>
            </a:extLst>
          </p:cNvPr>
          <p:cNvSpPr>
            <a:spLocks noGrp="1"/>
          </p:cNvSpPr>
          <p:nvPr>
            <p:ph type="title"/>
          </p:nvPr>
        </p:nvSpPr>
        <p:spPr>
          <a:xfrm>
            <a:off x="838200" y="365126"/>
            <a:ext cx="10515600" cy="745218"/>
          </a:xfrm>
        </p:spPr>
        <p:txBody>
          <a:bodyPr>
            <a:normAutofit/>
          </a:bodyPr>
          <a:lstStyle/>
          <a:p>
            <a:pPr algn="l"/>
            <a:r>
              <a:rPr kumimoji="1" lang="zh-CN" altLang="en-US" sz="3200" dirty="0">
                <a:latin typeface="KaiTi" panose="02010609060101010101" pitchFamily="49" charset="-122"/>
                <a:ea typeface="KaiTi" panose="02010609060101010101" pitchFamily="49" charset="-122"/>
              </a:rPr>
              <a:t>四、</a:t>
            </a:r>
            <a:r>
              <a:rPr lang="zh-CN" altLang="en-US" sz="3200" b="1" i="0" u="none" strike="noStrike" dirty="0">
                <a:solidFill>
                  <a:srgbClr val="34495E"/>
                </a:solidFill>
                <a:effectLst/>
                <a:latin typeface="KaiTi" panose="02010609060101010101" pitchFamily="49" charset="-122"/>
                <a:ea typeface="KaiTi" panose="02010609060101010101" pitchFamily="49" charset="-122"/>
              </a:rPr>
              <a:t>什么是</a:t>
            </a:r>
            <a:r>
              <a:rPr lang="en" altLang="zh-CN" sz="3200" b="1" i="0" u="none" strike="noStrike" dirty="0">
                <a:solidFill>
                  <a:srgbClr val="34495E"/>
                </a:solidFill>
                <a:effectLst/>
                <a:latin typeface="KaiTi" panose="02010609060101010101" pitchFamily="49" charset="-122"/>
                <a:ea typeface="KaiTi" panose="02010609060101010101" pitchFamily="49" charset="-122"/>
              </a:rPr>
              <a:t>KNN</a:t>
            </a:r>
            <a:r>
              <a:rPr lang="zh-CN" altLang="en-US" sz="3200" b="1" i="0" u="none" strike="noStrike" dirty="0">
                <a:solidFill>
                  <a:srgbClr val="34495E"/>
                </a:solidFill>
                <a:effectLst/>
                <a:latin typeface="KaiTi" panose="02010609060101010101" pitchFamily="49" charset="-122"/>
                <a:ea typeface="KaiTi" panose="02010609060101010101" pitchFamily="49" charset="-122"/>
              </a:rPr>
              <a:t>的局限性？在什么情况下它可能不适用？</a:t>
            </a:r>
            <a:endParaRPr kumimoji="1" lang="zh-CN" altLang="en-US" sz="3200" dirty="0">
              <a:latin typeface="KaiTi" panose="02010609060101010101" pitchFamily="49" charset="-122"/>
              <a:ea typeface="KaiTi" panose="02010609060101010101" pitchFamily="49" charset="-122"/>
            </a:endParaRPr>
          </a:p>
        </p:txBody>
      </p:sp>
      <p:sp>
        <p:nvSpPr>
          <p:cNvPr id="3" name="内容占位符 2">
            <a:extLst>
              <a:ext uri="{FF2B5EF4-FFF2-40B4-BE49-F238E27FC236}">
                <a16:creationId xmlns:a16="http://schemas.microsoft.com/office/drawing/2014/main" id="{E15F1ED5-E303-E9CF-5EE7-25C907D5CF5A}"/>
              </a:ext>
            </a:extLst>
          </p:cNvPr>
          <p:cNvSpPr>
            <a:spLocks noGrp="1"/>
          </p:cNvSpPr>
          <p:nvPr>
            <p:ph idx="1"/>
          </p:nvPr>
        </p:nvSpPr>
        <p:spPr>
          <a:xfrm>
            <a:off x="838200" y="1205138"/>
            <a:ext cx="10515600" cy="5402491"/>
          </a:xfrm>
        </p:spPr>
        <p:txBody>
          <a:bodyPr>
            <a:noAutofit/>
          </a:bodyPr>
          <a:lstStyle/>
          <a:p>
            <a:pPr marL="0" indent="0">
              <a:buNone/>
            </a:pPr>
            <a:r>
              <a:rPr lang="en" altLang="zh-CN" sz="2000" dirty="0">
                <a:effectLst/>
                <a:latin typeface="KaiTi" panose="02010609060101010101" pitchFamily="49" charset="-122"/>
                <a:ea typeface="KaiTi" panose="02010609060101010101" pitchFamily="49" charset="-122"/>
              </a:rPr>
              <a:t>	KNN</a:t>
            </a:r>
            <a:r>
              <a:rPr lang="zh-CN" altLang="en-US" sz="2000" dirty="0">
                <a:effectLst/>
                <a:latin typeface="KaiTi" panose="02010609060101010101" pitchFamily="49" charset="-122"/>
                <a:ea typeface="KaiTi" panose="02010609060101010101" pitchFamily="49" charset="-122"/>
              </a:rPr>
              <a:t>算法虽然简单且易于实现，但也有一些</a:t>
            </a:r>
            <a:r>
              <a:rPr lang="zh-CN" altLang="en-US" sz="2000" dirty="0">
                <a:effectLst/>
                <a:highlight>
                  <a:srgbClr val="FF0000"/>
                </a:highlight>
                <a:latin typeface="KaiTi" panose="02010609060101010101" pitchFamily="49" charset="-122"/>
                <a:ea typeface="KaiTi" panose="02010609060101010101" pitchFamily="49" charset="-122"/>
              </a:rPr>
              <a:t>局限性</a:t>
            </a:r>
            <a:r>
              <a:rPr lang="zh-CN" altLang="en-US" sz="2000" dirty="0">
                <a:effectLst/>
                <a:latin typeface="KaiTi" panose="02010609060101010101" pitchFamily="49" charset="-122"/>
                <a:ea typeface="KaiTi" panose="02010609060101010101" pitchFamily="49" charset="-122"/>
              </a:rPr>
              <a:t>，它在以下情况下可能不适用：</a:t>
            </a:r>
          </a:p>
          <a:p>
            <a:pPr algn="l">
              <a:buFont typeface="+mj-lt"/>
              <a:buAutoNum type="arabicPeriod"/>
            </a:pPr>
            <a:r>
              <a:rPr lang="zh-CN" altLang="en-US" sz="2000" b="1" i="0" u="none" strike="noStrike" dirty="0">
                <a:solidFill>
                  <a:srgbClr val="34495E"/>
                </a:solidFill>
                <a:effectLst/>
                <a:highlight>
                  <a:srgbClr val="00FFFF"/>
                </a:highlight>
                <a:latin typeface="KaiTi" panose="02010609060101010101" pitchFamily="49" charset="-122"/>
                <a:ea typeface="KaiTi" panose="02010609060101010101" pitchFamily="49" charset="-122"/>
              </a:rPr>
              <a:t>高计算成本</a:t>
            </a:r>
            <a:r>
              <a:rPr lang="zh-CN" altLang="en-US" sz="2000" b="0" i="0" u="none" strike="noStrike" dirty="0">
                <a:solidFill>
                  <a:srgbClr val="34495E"/>
                </a:solidFill>
                <a:effectLst/>
                <a:latin typeface="KaiTi" panose="02010609060101010101" pitchFamily="49" charset="-122"/>
                <a:ea typeface="KaiTi" panose="02010609060101010101" pitchFamily="49" charset="-122"/>
              </a:rPr>
              <a:t>：</a:t>
            </a:r>
            <a:r>
              <a:rPr lang="en" altLang="zh-CN" sz="2000" b="0" i="0" u="none" strike="noStrike" dirty="0">
                <a:solidFill>
                  <a:srgbClr val="34495E"/>
                </a:solidFill>
                <a:effectLst/>
                <a:latin typeface="KaiTi" panose="02010609060101010101" pitchFamily="49" charset="-122"/>
                <a:ea typeface="KaiTi" panose="02010609060101010101" pitchFamily="49" charset="-122"/>
              </a:rPr>
              <a:t>KNN</a:t>
            </a:r>
            <a:r>
              <a:rPr lang="zh-CN" altLang="en-US" sz="2000" b="0" i="0" u="none" strike="noStrike" dirty="0">
                <a:solidFill>
                  <a:srgbClr val="34495E"/>
                </a:solidFill>
                <a:effectLst/>
                <a:latin typeface="KaiTi" panose="02010609060101010101" pitchFamily="49" charset="-122"/>
                <a:ea typeface="KaiTi" panose="02010609060101010101" pitchFamily="49" charset="-122"/>
              </a:rPr>
              <a:t>算法需要计算新样本与所有训练样本之间的距离。随着</a:t>
            </a:r>
            <a:r>
              <a:rPr lang="zh-CN" altLang="en-US" sz="2000" b="0" i="0" u="none" strike="noStrike" dirty="0">
                <a:solidFill>
                  <a:srgbClr val="92D050"/>
                </a:solidFill>
                <a:effectLst/>
                <a:latin typeface="KaiTi" panose="02010609060101010101" pitchFamily="49" charset="-122"/>
                <a:ea typeface="KaiTi" panose="02010609060101010101" pitchFamily="49" charset="-122"/>
              </a:rPr>
              <a:t>训练集的规模增加，计算成本会显著增加</a:t>
            </a:r>
            <a:r>
              <a:rPr lang="zh-CN" altLang="en-US" sz="2000" b="0" i="0" u="none" strike="noStrike" dirty="0">
                <a:solidFill>
                  <a:srgbClr val="34495E"/>
                </a:solidFill>
                <a:effectLst/>
                <a:latin typeface="KaiTi" panose="02010609060101010101" pitchFamily="49" charset="-122"/>
                <a:ea typeface="KaiTi" panose="02010609060101010101" pitchFamily="49" charset="-122"/>
              </a:rPr>
              <a:t>，尤其是在大型数据集上。</a:t>
            </a:r>
          </a:p>
          <a:p>
            <a:pPr algn="l">
              <a:buFont typeface="+mj-lt"/>
              <a:buAutoNum type="arabicPeriod"/>
            </a:pPr>
            <a:r>
              <a:rPr lang="zh-CN" altLang="en-US" sz="2000" b="1" i="0" u="none" strike="noStrike" dirty="0">
                <a:solidFill>
                  <a:srgbClr val="34495E"/>
                </a:solidFill>
                <a:effectLst/>
                <a:highlight>
                  <a:srgbClr val="00FFFF"/>
                </a:highlight>
                <a:latin typeface="KaiTi" panose="02010609060101010101" pitchFamily="49" charset="-122"/>
                <a:ea typeface="KaiTi" panose="02010609060101010101" pitchFamily="49" charset="-122"/>
              </a:rPr>
              <a:t>内存消耗</a:t>
            </a:r>
            <a:r>
              <a:rPr lang="zh-CN" altLang="en-US" sz="2000" b="0" i="0" u="none" strike="noStrike" dirty="0">
                <a:solidFill>
                  <a:srgbClr val="34495E"/>
                </a:solidFill>
                <a:effectLst/>
                <a:latin typeface="KaiTi" panose="02010609060101010101" pitchFamily="49" charset="-122"/>
                <a:ea typeface="KaiTi" panose="02010609060101010101" pitchFamily="49" charset="-122"/>
              </a:rPr>
              <a:t>：</a:t>
            </a:r>
            <a:r>
              <a:rPr lang="en" altLang="zh-CN" sz="2000" b="0" i="0" u="none" strike="noStrike" dirty="0">
                <a:solidFill>
                  <a:srgbClr val="34495E"/>
                </a:solidFill>
                <a:effectLst/>
                <a:latin typeface="KaiTi" panose="02010609060101010101" pitchFamily="49" charset="-122"/>
                <a:ea typeface="KaiTi" panose="02010609060101010101" pitchFamily="49" charset="-122"/>
              </a:rPr>
              <a:t>KNN</a:t>
            </a:r>
            <a:r>
              <a:rPr lang="zh-CN" altLang="en-US" sz="2000" b="0" i="0" u="none" strike="noStrike" dirty="0">
                <a:solidFill>
                  <a:srgbClr val="34495E"/>
                </a:solidFill>
                <a:effectLst/>
                <a:latin typeface="KaiTi" panose="02010609060101010101" pitchFamily="49" charset="-122"/>
                <a:ea typeface="KaiTi" panose="02010609060101010101" pitchFamily="49" charset="-122"/>
              </a:rPr>
              <a:t>算法需要将所有训练样本保存在内存中以进行预测。如果</a:t>
            </a:r>
            <a:r>
              <a:rPr lang="zh-CN" altLang="en-US" sz="2000" b="0" i="0" u="none" strike="noStrike" dirty="0">
                <a:solidFill>
                  <a:srgbClr val="92D050"/>
                </a:solidFill>
                <a:effectLst/>
                <a:latin typeface="KaiTi" panose="02010609060101010101" pitchFamily="49" charset="-122"/>
                <a:ea typeface="KaiTi" panose="02010609060101010101" pitchFamily="49" charset="-122"/>
              </a:rPr>
              <a:t>训练集很大，这会占用大量的内存资源。</a:t>
            </a:r>
          </a:p>
          <a:p>
            <a:pPr algn="l">
              <a:buFont typeface="+mj-lt"/>
              <a:buAutoNum type="arabicPeriod"/>
            </a:pPr>
            <a:r>
              <a:rPr lang="zh-CN" altLang="en-US" sz="2000" b="1" i="0" u="none" strike="noStrike" dirty="0">
                <a:solidFill>
                  <a:srgbClr val="34495E"/>
                </a:solidFill>
                <a:effectLst/>
                <a:highlight>
                  <a:srgbClr val="00FFFF"/>
                </a:highlight>
                <a:latin typeface="KaiTi" panose="02010609060101010101" pitchFamily="49" charset="-122"/>
                <a:ea typeface="KaiTi" panose="02010609060101010101" pitchFamily="49" charset="-122"/>
              </a:rPr>
              <a:t>数据不平衡问题</a:t>
            </a:r>
            <a:r>
              <a:rPr lang="zh-CN" altLang="en-US" sz="2000" b="0" i="0" u="none" strike="noStrike" dirty="0">
                <a:solidFill>
                  <a:srgbClr val="34495E"/>
                </a:solidFill>
                <a:effectLst/>
                <a:latin typeface="KaiTi" panose="02010609060101010101" pitchFamily="49" charset="-122"/>
                <a:ea typeface="KaiTi" panose="02010609060101010101" pitchFamily="49" charset="-122"/>
              </a:rPr>
              <a:t>：在具有</a:t>
            </a:r>
            <a:r>
              <a:rPr lang="zh-CN" altLang="en-US" sz="2000" b="0" i="0" u="none" strike="noStrike" dirty="0">
                <a:solidFill>
                  <a:srgbClr val="92D050"/>
                </a:solidFill>
                <a:effectLst/>
                <a:latin typeface="KaiTi" panose="02010609060101010101" pitchFamily="49" charset="-122"/>
                <a:ea typeface="KaiTi" panose="02010609060101010101" pitchFamily="49" charset="-122"/>
              </a:rPr>
              <a:t>不平衡类别分布的数据集</a:t>
            </a:r>
            <a:r>
              <a:rPr lang="zh-CN" altLang="en-US" sz="2000" b="0" i="0" u="none" strike="noStrike" dirty="0">
                <a:solidFill>
                  <a:srgbClr val="34495E"/>
                </a:solidFill>
                <a:effectLst/>
                <a:latin typeface="KaiTi" panose="02010609060101010101" pitchFamily="49" charset="-122"/>
                <a:ea typeface="KaiTi" panose="02010609060101010101" pitchFamily="49" charset="-122"/>
              </a:rPr>
              <a:t>上，</a:t>
            </a:r>
            <a:r>
              <a:rPr lang="en" altLang="zh-CN" sz="2000" b="0" i="0" u="none" strike="noStrike" dirty="0">
                <a:solidFill>
                  <a:srgbClr val="34495E"/>
                </a:solidFill>
                <a:effectLst/>
                <a:latin typeface="KaiTi" panose="02010609060101010101" pitchFamily="49" charset="-122"/>
                <a:ea typeface="KaiTi" panose="02010609060101010101" pitchFamily="49" charset="-122"/>
              </a:rPr>
              <a:t>KNN</a:t>
            </a:r>
            <a:r>
              <a:rPr lang="zh-CN" altLang="en-US" sz="2000" b="0" i="0" u="none" strike="noStrike" dirty="0">
                <a:solidFill>
                  <a:srgbClr val="34495E"/>
                </a:solidFill>
                <a:effectLst/>
                <a:latin typeface="KaiTi" panose="02010609060101010101" pitchFamily="49" charset="-122"/>
                <a:ea typeface="KaiTi" panose="02010609060101010101" pitchFamily="49" charset="-122"/>
              </a:rPr>
              <a:t>算法可能会偏向于多数类别，从而</a:t>
            </a:r>
            <a:r>
              <a:rPr lang="zh-CN" altLang="en-US" sz="2000" b="0" i="0" u="none" strike="noStrike" dirty="0">
                <a:solidFill>
                  <a:srgbClr val="92D050"/>
                </a:solidFill>
                <a:effectLst/>
                <a:latin typeface="KaiTi" panose="02010609060101010101" pitchFamily="49" charset="-122"/>
                <a:ea typeface="KaiTi" panose="02010609060101010101" pitchFamily="49" charset="-122"/>
              </a:rPr>
              <a:t>导致分类错误</a:t>
            </a:r>
            <a:r>
              <a:rPr lang="zh-CN" altLang="en-US" sz="2000" b="0" i="0" u="none" strike="noStrike" dirty="0">
                <a:solidFill>
                  <a:srgbClr val="34495E"/>
                </a:solidFill>
                <a:effectLst/>
                <a:latin typeface="KaiTi" panose="02010609060101010101" pitchFamily="49" charset="-122"/>
                <a:ea typeface="KaiTi" panose="02010609060101010101" pitchFamily="49" charset="-122"/>
              </a:rPr>
              <a:t>。</a:t>
            </a:r>
          </a:p>
          <a:p>
            <a:pPr algn="l">
              <a:buFont typeface="+mj-lt"/>
              <a:buAutoNum type="arabicPeriod"/>
            </a:pPr>
            <a:r>
              <a:rPr lang="zh-CN" altLang="en-US" sz="2000" b="1" i="0" u="none" strike="noStrike" dirty="0">
                <a:solidFill>
                  <a:srgbClr val="34495E"/>
                </a:solidFill>
                <a:effectLst/>
                <a:highlight>
                  <a:srgbClr val="00FFFF"/>
                </a:highlight>
                <a:latin typeface="KaiTi" panose="02010609060101010101" pitchFamily="49" charset="-122"/>
                <a:ea typeface="KaiTi" panose="02010609060101010101" pitchFamily="49" charset="-122"/>
              </a:rPr>
              <a:t>存在噪声和异常值</a:t>
            </a:r>
            <a:r>
              <a:rPr lang="zh-CN" altLang="en-US" sz="2000" b="0" i="0" u="none" strike="noStrike" dirty="0">
                <a:solidFill>
                  <a:srgbClr val="34495E"/>
                </a:solidFill>
                <a:effectLst/>
                <a:latin typeface="KaiTi" panose="02010609060101010101" pitchFamily="49" charset="-122"/>
                <a:ea typeface="KaiTi" panose="02010609060101010101" pitchFamily="49" charset="-122"/>
              </a:rPr>
              <a:t>：</a:t>
            </a:r>
            <a:r>
              <a:rPr lang="en" altLang="zh-CN" sz="2000" b="0" i="0" u="none" strike="noStrike" dirty="0">
                <a:solidFill>
                  <a:srgbClr val="34495E"/>
                </a:solidFill>
                <a:effectLst/>
                <a:latin typeface="KaiTi" panose="02010609060101010101" pitchFamily="49" charset="-122"/>
                <a:ea typeface="KaiTi" panose="02010609060101010101" pitchFamily="49" charset="-122"/>
              </a:rPr>
              <a:t>KNN</a:t>
            </a:r>
            <a:r>
              <a:rPr lang="zh-CN" altLang="en-US" sz="2000" b="0" i="0" u="none" strike="noStrike" dirty="0">
                <a:solidFill>
                  <a:srgbClr val="34495E"/>
                </a:solidFill>
                <a:effectLst/>
                <a:latin typeface="KaiTi" panose="02010609060101010101" pitchFamily="49" charset="-122"/>
                <a:ea typeface="KaiTi" panose="02010609060101010101" pitchFamily="49" charset="-122"/>
              </a:rPr>
              <a:t>算法对噪声敏感，</a:t>
            </a:r>
            <a:r>
              <a:rPr lang="zh-CN" altLang="en-US" sz="2000" b="0" i="0" u="none" strike="noStrike" dirty="0">
                <a:solidFill>
                  <a:srgbClr val="92D050"/>
                </a:solidFill>
                <a:effectLst/>
                <a:latin typeface="KaiTi" panose="02010609060101010101" pitchFamily="49" charset="-122"/>
                <a:ea typeface="KaiTi" panose="02010609060101010101" pitchFamily="49" charset="-122"/>
              </a:rPr>
              <a:t>异常值可能会对最近邻的选择产生较大影响</a:t>
            </a:r>
            <a:r>
              <a:rPr lang="zh-CN" altLang="en-US" sz="2000" b="0" i="0" u="none" strike="noStrike" dirty="0">
                <a:solidFill>
                  <a:srgbClr val="34495E"/>
                </a:solidFill>
                <a:effectLst/>
                <a:latin typeface="KaiTi" panose="02010609060101010101" pitchFamily="49" charset="-122"/>
                <a:ea typeface="KaiTi" panose="02010609060101010101" pitchFamily="49" charset="-122"/>
              </a:rPr>
              <a:t>，从而导致误分类。</a:t>
            </a:r>
          </a:p>
          <a:p>
            <a:pPr algn="l">
              <a:buFont typeface="+mj-lt"/>
              <a:buAutoNum type="arabicPeriod"/>
            </a:pPr>
            <a:r>
              <a:rPr lang="zh-CN" altLang="en-US" sz="2000" b="1" i="0" u="none" strike="noStrike" dirty="0">
                <a:solidFill>
                  <a:srgbClr val="34495E"/>
                </a:solidFill>
                <a:effectLst/>
                <a:highlight>
                  <a:srgbClr val="00FFFF"/>
                </a:highlight>
                <a:latin typeface="KaiTi" panose="02010609060101010101" pitchFamily="49" charset="-122"/>
                <a:ea typeface="KaiTi" panose="02010609060101010101" pitchFamily="49" charset="-122"/>
              </a:rPr>
              <a:t>维度灾难</a:t>
            </a:r>
            <a:r>
              <a:rPr lang="zh-CN" altLang="en-US" sz="2000" b="0" i="0" u="none" strike="noStrike" dirty="0">
                <a:solidFill>
                  <a:srgbClr val="34495E"/>
                </a:solidFill>
                <a:effectLst/>
                <a:latin typeface="KaiTi" panose="02010609060101010101" pitchFamily="49" charset="-122"/>
                <a:ea typeface="KaiTi" panose="02010609060101010101" pitchFamily="49" charset="-122"/>
              </a:rPr>
              <a:t>：当特征维度非常高时，</a:t>
            </a:r>
            <a:r>
              <a:rPr lang="en" altLang="zh-CN" sz="2000" b="0" i="0" u="none" strike="noStrike" dirty="0">
                <a:solidFill>
                  <a:srgbClr val="34495E"/>
                </a:solidFill>
                <a:effectLst/>
                <a:latin typeface="KaiTi" panose="02010609060101010101" pitchFamily="49" charset="-122"/>
                <a:ea typeface="KaiTi" panose="02010609060101010101" pitchFamily="49" charset="-122"/>
              </a:rPr>
              <a:t>KNN</a:t>
            </a:r>
            <a:r>
              <a:rPr lang="zh-CN" altLang="en-US" sz="2000" b="0" i="0" u="none" strike="noStrike" dirty="0">
                <a:solidFill>
                  <a:srgbClr val="34495E"/>
                </a:solidFill>
                <a:effectLst/>
                <a:latin typeface="KaiTi" panose="02010609060101010101" pitchFamily="49" charset="-122"/>
                <a:ea typeface="KaiTi" panose="02010609060101010101" pitchFamily="49" charset="-122"/>
              </a:rPr>
              <a:t>算法的效果可能会受到影响。</a:t>
            </a:r>
            <a:r>
              <a:rPr lang="zh-CN" altLang="en-US" sz="2000" b="0" i="0" u="none" strike="noStrike" dirty="0">
                <a:solidFill>
                  <a:srgbClr val="92D050"/>
                </a:solidFill>
                <a:effectLst/>
                <a:latin typeface="KaiTi" panose="02010609060101010101" pitchFamily="49" charset="-122"/>
                <a:ea typeface="KaiTi" panose="02010609060101010101" pitchFamily="49" charset="-122"/>
              </a:rPr>
              <a:t>高维空间中的点之间的距离会变得更加稀疏，导致</a:t>
            </a:r>
            <a:r>
              <a:rPr lang="en" altLang="zh-CN" sz="2000" b="0" i="0" u="none" strike="noStrike" dirty="0">
                <a:solidFill>
                  <a:srgbClr val="92D050"/>
                </a:solidFill>
                <a:effectLst/>
                <a:latin typeface="KaiTi" panose="02010609060101010101" pitchFamily="49" charset="-122"/>
                <a:ea typeface="KaiTi" panose="02010609060101010101" pitchFamily="49" charset="-122"/>
              </a:rPr>
              <a:t>KNN</a:t>
            </a:r>
            <a:r>
              <a:rPr lang="zh-CN" altLang="en-US" sz="2000" b="0" i="0" u="none" strike="noStrike" dirty="0">
                <a:solidFill>
                  <a:srgbClr val="92D050"/>
                </a:solidFill>
                <a:effectLst/>
                <a:latin typeface="KaiTi" panose="02010609060101010101" pitchFamily="49" charset="-122"/>
                <a:ea typeface="KaiTi" panose="02010609060101010101" pitchFamily="49" charset="-122"/>
              </a:rPr>
              <a:t>算法无法准确地找到最近邻居</a:t>
            </a:r>
            <a:r>
              <a:rPr lang="zh-CN" altLang="en-US" sz="2000" b="0" i="0" u="none" strike="noStrike" dirty="0">
                <a:solidFill>
                  <a:srgbClr val="34495E"/>
                </a:solidFill>
                <a:effectLst/>
                <a:latin typeface="KaiTi" panose="02010609060101010101" pitchFamily="49" charset="-122"/>
                <a:ea typeface="KaiTi" panose="02010609060101010101" pitchFamily="49" charset="-122"/>
              </a:rPr>
              <a:t>。</a:t>
            </a:r>
          </a:p>
          <a:p>
            <a:pPr algn="l">
              <a:buFont typeface="+mj-lt"/>
              <a:buAutoNum type="arabicPeriod"/>
            </a:pPr>
            <a:r>
              <a:rPr lang="zh-CN" altLang="en-US" sz="2000" b="1" i="0" u="none" strike="noStrike" dirty="0">
                <a:solidFill>
                  <a:srgbClr val="34495E"/>
                </a:solidFill>
                <a:effectLst/>
                <a:highlight>
                  <a:srgbClr val="00FFFF"/>
                </a:highlight>
                <a:latin typeface="KaiTi" panose="02010609060101010101" pitchFamily="49" charset="-122"/>
                <a:ea typeface="KaiTi" panose="02010609060101010101" pitchFamily="49" charset="-122"/>
              </a:rPr>
              <a:t>参数选择</a:t>
            </a:r>
            <a:r>
              <a:rPr lang="zh-CN" altLang="en-US" sz="2000" b="0" i="0" u="none" strike="noStrike" dirty="0">
                <a:solidFill>
                  <a:srgbClr val="34495E"/>
                </a:solidFill>
                <a:effectLst/>
                <a:latin typeface="KaiTi" panose="02010609060101010101" pitchFamily="49" charset="-122"/>
                <a:ea typeface="KaiTi" panose="02010609060101010101" pitchFamily="49" charset="-122"/>
              </a:rPr>
              <a:t>：选择合适的</a:t>
            </a:r>
            <a:r>
              <a:rPr lang="en" altLang="zh-CN" sz="2000" b="0" i="0" u="none" strike="noStrike" dirty="0">
                <a:solidFill>
                  <a:srgbClr val="34495E"/>
                </a:solidFill>
                <a:effectLst/>
                <a:latin typeface="KaiTi" panose="02010609060101010101" pitchFamily="49" charset="-122"/>
                <a:ea typeface="KaiTi" panose="02010609060101010101" pitchFamily="49" charset="-122"/>
              </a:rPr>
              <a:t>K</a:t>
            </a:r>
            <a:r>
              <a:rPr lang="zh-CN" altLang="en-US" sz="2000" b="0" i="0" u="none" strike="noStrike" dirty="0">
                <a:solidFill>
                  <a:srgbClr val="34495E"/>
                </a:solidFill>
                <a:effectLst/>
                <a:latin typeface="KaiTi" panose="02010609060101010101" pitchFamily="49" charset="-122"/>
                <a:ea typeface="KaiTi" panose="02010609060101010101" pitchFamily="49" charset="-122"/>
              </a:rPr>
              <a:t>值对</a:t>
            </a:r>
            <a:r>
              <a:rPr lang="en" altLang="zh-CN" sz="2000" b="0" i="0" u="none" strike="noStrike" dirty="0">
                <a:solidFill>
                  <a:srgbClr val="34495E"/>
                </a:solidFill>
                <a:effectLst/>
                <a:latin typeface="KaiTi" panose="02010609060101010101" pitchFamily="49" charset="-122"/>
                <a:ea typeface="KaiTi" panose="02010609060101010101" pitchFamily="49" charset="-122"/>
              </a:rPr>
              <a:t>KNN</a:t>
            </a:r>
            <a:r>
              <a:rPr lang="zh-CN" altLang="en-US" sz="2000" b="0" i="0" u="none" strike="noStrike" dirty="0">
                <a:solidFill>
                  <a:srgbClr val="34495E"/>
                </a:solidFill>
                <a:effectLst/>
                <a:latin typeface="KaiTi" panose="02010609060101010101" pitchFamily="49" charset="-122"/>
                <a:ea typeface="KaiTi" panose="02010609060101010101" pitchFamily="49" charset="-122"/>
              </a:rPr>
              <a:t>算法的性能至关重要。但是，</a:t>
            </a:r>
            <a:r>
              <a:rPr lang="zh-CN" altLang="en-US" sz="2000" b="0" i="0" u="none" strike="noStrike" dirty="0">
                <a:solidFill>
                  <a:srgbClr val="92D050"/>
                </a:solidFill>
                <a:effectLst/>
                <a:latin typeface="KaiTi" panose="02010609060101010101" pitchFamily="49" charset="-122"/>
                <a:ea typeface="KaiTi" panose="02010609060101010101" pitchFamily="49" charset="-122"/>
              </a:rPr>
              <a:t>在现实问题中很难确定最佳的</a:t>
            </a:r>
            <a:r>
              <a:rPr lang="en" altLang="zh-CN" sz="2000" b="0" i="0" u="none" strike="noStrike" dirty="0">
                <a:solidFill>
                  <a:srgbClr val="92D050"/>
                </a:solidFill>
                <a:effectLst/>
                <a:latin typeface="KaiTi" panose="02010609060101010101" pitchFamily="49" charset="-122"/>
                <a:ea typeface="KaiTi" panose="02010609060101010101" pitchFamily="49" charset="-122"/>
              </a:rPr>
              <a:t>K</a:t>
            </a:r>
            <a:r>
              <a:rPr lang="zh-CN" altLang="en-US" sz="2000" b="0" i="0" u="none" strike="noStrike" dirty="0">
                <a:solidFill>
                  <a:srgbClr val="92D050"/>
                </a:solidFill>
                <a:effectLst/>
                <a:latin typeface="KaiTi" panose="02010609060101010101" pitchFamily="49" charset="-122"/>
                <a:ea typeface="KaiTi" panose="02010609060101010101" pitchFamily="49" charset="-122"/>
              </a:rPr>
              <a:t>值</a:t>
            </a:r>
            <a:r>
              <a:rPr lang="zh-CN" altLang="en-US" sz="2000" b="0" i="0" u="none" strike="noStrike" dirty="0">
                <a:solidFill>
                  <a:srgbClr val="34495E"/>
                </a:solidFill>
                <a:effectLst/>
                <a:latin typeface="KaiTi" panose="02010609060101010101" pitchFamily="49" charset="-122"/>
                <a:ea typeface="KaiTi" panose="02010609060101010101" pitchFamily="49" charset="-122"/>
              </a:rPr>
              <a:t>，需要进行交叉验证或其他方法来选择。</a:t>
            </a:r>
            <a:endParaRPr lang="en-US" altLang="zh-CN" sz="2000" b="0" i="0" u="none" strike="noStrike" dirty="0">
              <a:solidFill>
                <a:srgbClr val="34495E"/>
              </a:solidFill>
              <a:effectLst/>
              <a:latin typeface="KaiTi" panose="02010609060101010101" pitchFamily="49" charset="-122"/>
              <a:ea typeface="KaiTi" panose="02010609060101010101" pitchFamily="49" charset="-122"/>
            </a:endParaRPr>
          </a:p>
          <a:p>
            <a:pPr marL="0" indent="0" algn="l">
              <a:buNone/>
            </a:pPr>
            <a:r>
              <a:rPr lang="en-US" altLang="zh-CN" sz="2000" b="0" i="0" u="none" strike="noStrike" dirty="0">
                <a:solidFill>
                  <a:srgbClr val="34495E"/>
                </a:solidFill>
                <a:effectLst/>
                <a:latin typeface="KaiTi" panose="02010609060101010101" pitchFamily="49" charset="-122"/>
                <a:ea typeface="KaiTi" panose="02010609060101010101" pitchFamily="49" charset="-122"/>
              </a:rPr>
              <a:t>	</a:t>
            </a:r>
            <a:r>
              <a:rPr lang="zh-CN" altLang="en-US" sz="2000" b="0" i="0" u="none" strike="noStrike" dirty="0">
                <a:solidFill>
                  <a:srgbClr val="34495E"/>
                </a:solidFill>
                <a:effectLst/>
                <a:latin typeface="KaiTi" panose="02010609060101010101" pitchFamily="49" charset="-122"/>
                <a:ea typeface="KaiTi" panose="02010609060101010101" pitchFamily="49" charset="-122"/>
              </a:rPr>
              <a:t>总而言之，</a:t>
            </a:r>
            <a:r>
              <a:rPr lang="en" altLang="zh-CN" sz="2000" b="0" i="0" u="none" strike="noStrike" dirty="0">
                <a:solidFill>
                  <a:srgbClr val="34495E"/>
                </a:solidFill>
                <a:effectLst/>
                <a:latin typeface="KaiTi" panose="02010609060101010101" pitchFamily="49" charset="-122"/>
                <a:ea typeface="KaiTi" panose="02010609060101010101" pitchFamily="49" charset="-122"/>
              </a:rPr>
              <a:t>KNN</a:t>
            </a:r>
            <a:r>
              <a:rPr lang="zh-CN" altLang="en-US" sz="2000" b="0" i="0" u="none" strike="noStrike" dirty="0">
                <a:solidFill>
                  <a:srgbClr val="34495E"/>
                </a:solidFill>
                <a:effectLst/>
                <a:latin typeface="KaiTi" panose="02010609060101010101" pitchFamily="49" charset="-122"/>
                <a:ea typeface="KaiTi" panose="02010609060101010101" pitchFamily="49" charset="-122"/>
              </a:rPr>
              <a:t>算法在处理高维、大规模和不平衡数据集时可能会遇到挑战。</a:t>
            </a:r>
            <a:r>
              <a:rPr lang="zh-CN" altLang="en-US" sz="2000" b="0" i="0" u="none" strike="noStrike" dirty="0">
                <a:solidFill>
                  <a:srgbClr val="C00000"/>
                </a:solidFill>
                <a:effectLst/>
                <a:latin typeface="KaiTi" panose="02010609060101010101" pitchFamily="49" charset="-122"/>
                <a:ea typeface="KaiTi" panose="02010609060101010101" pitchFamily="49" charset="-122"/>
              </a:rPr>
              <a:t>它更适用于具有相对较小特征空间和平衡类别分布的问题。</a:t>
            </a:r>
            <a:r>
              <a:rPr lang="zh-CN" altLang="en-US" sz="2000" b="0" i="0" u="none" strike="noStrike" dirty="0">
                <a:solidFill>
                  <a:srgbClr val="34495E"/>
                </a:solidFill>
                <a:effectLst/>
                <a:latin typeface="KaiTi" panose="02010609060101010101" pitchFamily="49" charset="-122"/>
                <a:ea typeface="KaiTi" panose="02010609060101010101" pitchFamily="49" charset="-122"/>
              </a:rPr>
              <a:t>在面对上述情况时，可以考虑其他机器学习算法来取代</a:t>
            </a:r>
            <a:r>
              <a:rPr lang="en" altLang="zh-CN" sz="2000" b="0" i="0" u="none" strike="noStrike" dirty="0">
                <a:solidFill>
                  <a:srgbClr val="34495E"/>
                </a:solidFill>
                <a:effectLst/>
                <a:latin typeface="KaiTi" panose="02010609060101010101" pitchFamily="49" charset="-122"/>
                <a:ea typeface="KaiTi" panose="02010609060101010101" pitchFamily="49" charset="-122"/>
              </a:rPr>
              <a:t>KNN</a:t>
            </a:r>
            <a:r>
              <a:rPr lang="zh-CN" altLang="en-US" sz="2000" b="0" i="0" u="none" strike="noStrike" dirty="0">
                <a:solidFill>
                  <a:srgbClr val="34495E"/>
                </a:solidFill>
                <a:effectLst/>
                <a:latin typeface="KaiTi" panose="02010609060101010101" pitchFamily="49" charset="-122"/>
                <a:ea typeface="KaiTi" panose="02010609060101010101" pitchFamily="49" charset="-122"/>
              </a:rPr>
              <a:t>算法，比如决策树、支持向量机（</a:t>
            </a:r>
            <a:r>
              <a:rPr lang="en" altLang="zh-CN" sz="2000" b="0" i="0" u="none" strike="noStrike" dirty="0">
                <a:solidFill>
                  <a:srgbClr val="34495E"/>
                </a:solidFill>
                <a:effectLst/>
                <a:latin typeface="KaiTi" panose="02010609060101010101" pitchFamily="49" charset="-122"/>
                <a:ea typeface="KaiTi" panose="02010609060101010101" pitchFamily="49" charset="-122"/>
              </a:rPr>
              <a:t>SVM</a:t>
            </a:r>
            <a:r>
              <a:rPr lang="zh-CN" altLang="en" sz="2000" b="0" i="0" u="none" strike="noStrike" dirty="0">
                <a:solidFill>
                  <a:srgbClr val="34495E"/>
                </a:solidFill>
                <a:effectLst/>
                <a:latin typeface="KaiTi" panose="02010609060101010101" pitchFamily="49" charset="-122"/>
                <a:ea typeface="KaiTi" panose="02010609060101010101" pitchFamily="49" charset="-122"/>
              </a:rPr>
              <a:t>）</a:t>
            </a:r>
            <a:r>
              <a:rPr lang="zh-CN" altLang="en-US" sz="2000" b="0" i="0" u="none" strike="noStrike" dirty="0">
                <a:solidFill>
                  <a:srgbClr val="34495E"/>
                </a:solidFill>
                <a:effectLst/>
                <a:latin typeface="KaiTi" panose="02010609060101010101" pitchFamily="49" charset="-122"/>
                <a:ea typeface="KaiTi" panose="02010609060101010101" pitchFamily="49" charset="-122"/>
              </a:rPr>
              <a:t>或深度学习模型等。</a:t>
            </a:r>
          </a:p>
        </p:txBody>
      </p:sp>
    </p:spTree>
    <p:extLst>
      <p:ext uri="{BB962C8B-B14F-4D97-AF65-F5344CB8AC3E}">
        <p14:creationId xmlns:p14="http://schemas.microsoft.com/office/powerpoint/2010/main" val="288457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up)">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25" dur="500"/>
                                        <p:tgtEl>
                                          <p:spTgt spid="3">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up)">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4"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 calcmode="lin" valueType="num">
                                      <p:cBhvr additive="base">
                                        <p:cTn id="36"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up)">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up)">
                                      <p:cBhvr>
                                        <p:cTn id="43" dur="500"/>
                                        <p:tgtEl>
                                          <p:spTgt spid="3">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4" fill="hold" grpId="0" nodeType="clickEffect">
                                  <p:stCondLst>
                                    <p:cond delay="0"/>
                                  </p:stCondLst>
                                  <p:childTnLst>
                                    <p:set>
                                      <p:cBhvr>
                                        <p:cTn id="47" dur="1" fill="hold">
                                          <p:stCondLst>
                                            <p:cond delay="0"/>
                                          </p:stCondLst>
                                        </p:cTn>
                                        <p:tgtEl>
                                          <p:spTgt spid="3">
                                            <p:txEl>
                                              <p:pRg st="6" end="6"/>
                                            </p:txEl>
                                          </p:spTgt>
                                        </p:tgtEl>
                                        <p:attrNameLst>
                                          <p:attrName>style.visibility</p:attrName>
                                        </p:attrNameLst>
                                      </p:cBhvr>
                                      <p:to>
                                        <p:strVal val="visible"/>
                                      </p:to>
                                    </p:set>
                                    <p:anim calcmode="lin" valueType="num">
                                      <p:cBhvr additive="base">
                                        <p:cTn id="48" dur="500"/>
                                        <p:tgtEl>
                                          <p:spTgt spid="3">
                                            <p:txEl>
                                              <p:pRg st="6" end="6"/>
                                            </p:txEl>
                                          </p:spTgt>
                                        </p:tgtEl>
                                        <p:attrNameLst>
                                          <p:attrName>ppt_y</p:attrName>
                                        </p:attrNameLst>
                                      </p:cBhvr>
                                      <p:tavLst>
                                        <p:tav tm="0">
                                          <p:val>
                                            <p:strVal val="#ppt_y+#ppt_h*1.125000"/>
                                          </p:val>
                                        </p:tav>
                                        <p:tav tm="100000">
                                          <p:val>
                                            <p:strVal val="#ppt_y"/>
                                          </p:val>
                                        </p:tav>
                                      </p:tavLst>
                                    </p:anim>
                                    <p:animEffect transition="in" filter="wipe(up)">
                                      <p:cBhvr>
                                        <p:cTn id="49" dur="500"/>
                                        <p:tgtEl>
                                          <p:spTgt spid="3">
                                            <p:txEl>
                                              <p:pRg st="6" end="6"/>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4" fill="hold" grpId="0" nodeType="clickEffect">
                                  <p:stCondLst>
                                    <p:cond delay="0"/>
                                  </p:stCondLst>
                                  <p:childTnLst>
                                    <p:set>
                                      <p:cBhvr>
                                        <p:cTn id="53" dur="1" fill="hold">
                                          <p:stCondLst>
                                            <p:cond delay="0"/>
                                          </p:stCondLst>
                                        </p:cTn>
                                        <p:tgtEl>
                                          <p:spTgt spid="3">
                                            <p:txEl>
                                              <p:pRg st="7" end="7"/>
                                            </p:txEl>
                                          </p:spTgt>
                                        </p:tgtEl>
                                        <p:attrNameLst>
                                          <p:attrName>style.visibility</p:attrName>
                                        </p:attrNameLst>
                                      </p:cBhvr>
                                      <p:to>
                                        <p:strVal val="visible"/>
                                      </p:to>
                                    </p:set>
                                    <p:anim calcmode="lin" valueType="num">
                                      <p:cBhvr additive="base">
                                        <p:cTn id="54"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up)">
                                      <p:cBhvr>
                                        <p:cTn id="55"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BA3055-5CDB-38F3-E814-449490A1215A}"/>
              </a:ext>
            </a:extLst>
          </p:cNvPr>
          <p:cNvSpPr>
            <a:spLocks noGrp="1"/>
          </p:cNvSpPr>
          <p:nvPr>
            <p:ph type="title"/>
          </p:nvPr>
        </p:nvSpPr>
        <p:spPr/>
        <p:txBody>
          <a:bodyPr>
            <a:normAutofit/>
          </a:bodyPr>
          <a:lstStyle/>
          <a:p>
            <a:r>
              <a:rPr kumimoji="1" lang="zh-CN" altLang="en-US" sz="3200" dirty="0">
                <a:latin typeface="KaiTi" panose="02010609060101010101" pitchFamily="49" charset="-122"/>
                <a:ea typeface="KaiTi" panose="02010609060101010101" pitchFamily="49" charset="-122"/>
              </a:rPr>
              <a:t>五、</a:t>
            </a:r>
            <a:r>
              <a:rPr lang="en" altLang="zh-CN" sz="3200" b="1" i="0" u="none" strike="noStrike" dirty="0">
                <a:solidFill>
                  <a:srgbClr val="34495E"/>
                </a:solidFill>
                <a:effectLst/>
                <a:latin typeface="KaiTi" panose="02010609060101010101" pitchFamily="49" charset="-122"/>
                <a:ea typeface="KaiTi" panose="02010609060101010101" pitchFamily="49" charset="-122"/>
              </a:rPr>
              <a:t>KNN</a:t>
            </a:r>
            <a:r>
              <a:rPr lang="zh-CN" altLang="en-US" sz="3200" b="1" i="0" u="none" strike="noStrike" dirty="0">
                <a:solidFill>
                  <a:srgbClr val="34495E"/>
                </a:solidFill>
                <a:effectLst/>
                <a:latin typeface="KaiTi" panose="02010609060101010101" pitchFamily="49" charset="-122"/>
                <a:ea typeface="KaiTi" panose="02010609060101010101" pitchFamily="49" charset="-122"/>
              </a:rPr>
              <a:t>算法的时间复杂度和空间复杂度是什么？它们如何受到数据集大小和维度的影响？</a:t>
            </a:r>
            <a:endParaRPr kumimoji="1" lang="zh-CN" altLang="en-US" sz="3200" dirty="0">
              <a:latin typeface="KaiTi" panose="02010609060101010101" pitchFamily="49" charset="-122"/>
              <a:ea typeface="KaiTi" panose="02010609060101010101" pitchFamily="49" charset="-122"/>
            </a:endParaRPr>
          </a:p>
        </p:txBody>
      </p:sp>
      <p:sp>
        <p:nvSpPr>
          <p:cNvPr id="3" name="内容占位符 2">
            <a:extLst>
              <a:ext uri="{FF2B5EF4-FFF2-40B4-BE49-F238E27FC236}">
                <a16:creationId xmlns:a16="http://schemas.microsoft.com/office/drawing/2014/main" id="{27113B1C-FF59-8B30-0DB9-7C4B90507A1F}"/>
              </a:ext>
            </a:extLst>
          </p:cNvPr>
          <p:cNvSpPr>
            <a:spLocks noGrp="1"/>
          </p:cNvSpPr>
          <p:nvPr>
            <p:ph idx="1"/>
          </p:nvPr>
        </p:nvSpPr>
        <p:spPr/>
        <p:txBody>
          <a:bodyPr>
            <a:normAutofit fontScale="85000" lnSpcReduction="20000"/>
          </a:bodyPr>
          <a:lstStyle/>
          <a:p>
            <a:pPr marL="0" indent="0">
              <a:buNone/>
            </a:pPr>
            <a:r>
              <a:rPr lang="zh-CN" altLang="en-US" sz="2600" b="0" i="0" u="none" strike="noStrike" dirty="0">
                <a:solidFill>
                  <a:srgbClr val="34495E"/>
                </a:solidFill>
                <a:effectLst/>
                <a:latin typeface="KaiTi" panose="02010609060101010101" pitchFamily="49" charset="-122"/>
                <a:ea typeface="KaiTi" panose="02010609060101010101" pitchFamily="49" charset="-122"/>
              </a:rPr>
              <a:t>对于</a:t>
            </a:r>
            <a:r>
              <a:rPr lang="en" altLang="zh-CN" sz="2600" b="0" i="0" u="none" strike="noStrike" dirty="0">
                <a:solidFill>
                  <a:srgbClr val="34495E"/>
                </a:solidFill>
                <a:effectLst/>
                <a:latin typeface="KaiTi" panose="02010609060101010101" pitchFamily="49" charset="-122"/>
                <a:ea typeface="KaiTi" panose="02010609060101010101" pitchFamily="49" charset="-122"/>
              </a:rPr>
              <a:t>KNN</a:t>
            </a:r>
            <a:r>
              <a:rPr lang="zh-CN" altLang="en-US" sz="2600" b="0" i="0" u="none" strike="noStrike" dirty="0">
                <a:solidFill>
                  <a:srgbClr val="34495E"/>
                </a:solidFill>
                <a:effectLst/>
                <a:latin typeface="KaiTi" panose="02010609060101010101" pitchFamily="49" charset="-122"/>
                <a:ea typeface="KaiTi" panose="02010609060101010101" pitchFamily="49" charset="-122"/>
              </a:rPr>
              <a:t>算法的</a:t>
            </a:r>
            <a:r>
              <a:rPr lang="zh-CN" altLang="en-US" sz="2600" b="0" i="0" u="none" strike="noStrike" dirty="0">
                <a:solidFill>
                  <a:srgbClr val="34495E"/>
                </a:solidFill>
                <a:effectLst/>
                <a:highlight>
                  <a:srgbClr val="00FFFF"/>
                </a:highlight>
                <a:latin typeface="KaiTi" panose="02010609060101010101" pitchFamily="49" charset="-122"/>
                <a:ea typeface="KaiTi" panose="02010609060101010101" pitchFamily="49" charset="-122"/>
              </a:rPr>
              <a:t>时间复杂度</a:t>
            </a:r>
            <a:r>
              <a:rPr lang="zh-CN" altLang="en-US" sz="2600" b="0" i="0" u="none" strike="noStrike" dirty="0">
                <a:solidFill>
                  <a:srgbClr val="34495E"/>
                </a:solidFill>
                <a:effectLst/>
                <a:latin typeface="KaiTi" panose="02010609060101010101" pitchFamily="49" charset="-122"/>
                <a:ea typeface="KaiTi" panose="02010609060101010101" pitchFamily="49" charset="-122"/>
              </a:rPr>
              <a:t>和</a:t>
            </a:r>
            <a:r>
              <a:rPr lang="zh-CN" altLang="en-US" sz="2600" b="0" i="0" u="none" strike="noStrike" dirty="0">
                <a:solidFill>
                  <a:srgbClr val="34495E"/>
                </a:solidFill>
                <a:effectLst/>
                <a:highlight>
                  <a:srgbClr val="00FFFF"/>
                </a:highlight>
                <a:latin typeface="KaiTi" panose="02010609060101010101" pitchFamily="49" charset="-122"/>
                <a:ea typeface="KaiTi" panose="02010609060101010101" pitchFamily="49" charset="-122"/>
              </a:rPr>
              <a:t>空间复杂度</a:t>
            </a:r>
            <a:r>
              <a:rPr lang="zh-CN" altLang="en-US" sz="2600" b="0" i="0" u="none" strike="noStrike" dirty="0">
                <a:solidFill>
                  <a:srgbClr val="34495E"/>
                </a:solidFill>
                <a:effectLst/>
                <a:latin typeface="KaiTi" panose="02010609060101010101" pitchFamily="49" charset="-122"/>
                <a:ea typeface="KaiTi" panose="02010609060101010101" pitchFamily="49" charset="-122"/>
              </a:rPr>
              <a:t>，以下是详细的阐述：</a:t>
            </a:r>
            <a:endParaRPr lang="en-US" altLang="zh-CN" sz="2600" b="0" i="0" u="none" strike="noStrike" dirty="0">
              <a:solidFill>
                <a:srgbClr val="34495E"/>
              </a:solidFill>
              <a:effectLst/>
              <a:latin typeface="KaiTi" panose="02010609060101010101" pitchFamily="49" charset="-122"/>
              <a:ea typeface="KaiTi" panose="02010609060101010101" pitchFamily="49" charset="-122"/>
            </a:endParaRPr>
          </a:p>
          <a:p>
            <a:pPr algn="l">
              <a:buFont typeface="+mj-lt"/>
              <a:buAutoNum type="arabicPeriod"/>
            </a:pPr>
            <a:r>
              <a:rPr lang="zh-CN" altLang="en-US" sz="2600" b="1" i="0" u="none" strike="noStrike" dirty="0">
                <a:solidFill>
                  <a:srgbClr val="C00000"/>
                </a:solidFill>
                <a:effectLst/>
                <a:latin typeface="KaiTi" panose="02010609060101010101" pitchFamily="49" charset="-122"/>
                <a:ea typeface="KaiTi" panose="02010609060101010101" pitchFamily="49" charset="-122"/>
              </a:rPr>
              <a:t>时间复杂度</a:t>
            </a:r>
            <a:r>
              <a:rPr lang="zh-CN" altLang="en-US" sz="2600" b="1" i="0" u="none" strike="noStrike" dirty="0">
                <a:solidFill>
                  <a:srgbClr val="34495E"/>
                </a:solidFill>
                <a:effectLst/>
                <a:latin typeface="KaiTi" panose="02010609060101010101" pitchFamily="49" charset="-122"/>
                <a:ea typeface="KaiTi" panose="02010609060101010101" pitchFamily="49" charset="-122"/>
              </a:rPr>
              <a:t>：</a:t>
            </a:r>
            <a:endParaRPr lang="zh-CN" altLang="en-US" sz="2600" b="0" i="0" u="none" strike="noStrike" dirty="0">
              <a:solidFill>
                <a:srgbClr val="34495E"/>
              </a:solidFill>
              <a:effectLst/>
              <a:latin typeface="KaiTi" panose="02010609060101010101" pitchFamily="49" charset="-122"/>
              <a:ea typeface="KaiTi" panose="02010609060101010101" pitchFamily="49" charset="-122"/>
            </a:endParaRPr>
          </a:p>
          <a:p>
            <a:pPr algn="l">
              <a:buFont typeface="Arial" panose="020B0604020202020204" pitchFamily="34" charset="0"/>
              <a:buChar char="•"/>
            </a:pPr>
            <a:r>
              <a:rPr lang="zh-CN" altLang="en-US" sz="2600" b="0" i="0" u="none" strike="noStrike" dirty="0">
                <a:solidFill>
                  <a:schemeClr val="accent1">
                    <a:lumMod val="60000"/>
                    <a:lumOff val="40000"/>
                  </a:schemeClr>
                </a:solidFill>
                <a:effectLst/>
                <a:latin typeface="KaiTi" panose="02010609060101010101" pitchFamily="49" charset="-122"/>
                <a:ea typeface="KaiTi" panose="02010609060101010101" pitchFamily="49" charset="-122"/>
              </a:rPr>
              <a:t>计算距离</a:t>
            </a:r>
            <a:r>
              <a:rPr lang="zh-CN" altLang="en-US" sz="2600" b="0" i="0" u="none" strike="noStrike" dirty="0">
                <a:solidFill>
                  <a:srgbClr val="34495E"/>
                </a:solidFill>
                <a:effectLst/>
                <a:latin typeface="KaiTi" panose="02010609060101010101" pitchFamily="49" charset="-122"/>
                <a:ea typeface="KaiTi" panose="02010609060101010101" pitchFamily="49" charset="-122"/>
              </a:rPr>
              <a:t>：对于每个测试样本，</a:t>
            </a:r>
            <a:r>
              <a:rPr lang="en" altLang="zh-CN" sz="2600" b="0" i="0" u="none" strike="noStrike" dirty="0">
                <a:solidFill>
                  <a:srgbClr val="34495E"/>
                </a:solidFill>
                <a:effectLst/>
                <a:latin typeface="KaiTi" panose="02010609060101010101" pitchFamily="49" charset="-122"/>
                <a:ea typeface="KaiTi" panose="02010609060101010101" pitchFamily="49" charset="-122"/>
              </a:rPr>
              <a:t>KNN</a:t>
            </a:r>
            <a:r>
              <a:rPr lang="zh-CN" altLang="en-US" sz="2600" b="0" i="0" u="none" strike="noStrike" dirty="0">
                <a:solidFill>
                  <a:srgbClr val="34495E"/>
                </a:solidFill>
                <a:effectLst/>
                <a:latin typeface="KaiTi" panose="02010609060101010101" pitchFamily="49" charset="-122"/>
                <a:ea typeface="KaiTi" panose="02010609060101010101" pitchFamily="49" charset="-122"/>
              </a:rPr>
              <a:t>算法需要计算新样本与所有训练样本之间的距离。这个步骤的时间复杂度取决于数据集的大小</a:t>
            </a:r>
            <a:r>
              <a:rPr lang="en" altLang="zh-CN" sz="2600" b="0" i="0" u="none" strike="noStrike" dirty="0">
                <a:solidFill>
                  <a:srgbClr val="34495E"/>
                </a:solidFill>
                <a:effectLst/>
                <a:latin typeface="KaiTi" panose="02010609060101010101" pitchFamily="49" charset="-122"/>
                <a:ea typeface="KaiTi" panose="02010609060101010101" pitchFamily="49" charset="-122"/>
              </a:rPr>
              <a:t>N</a:t>
            </a:r>
            <a:r>
              <a:rPr lang="zh-CN" altLang="en-US" sz="2600" b="0" i="0" u="none" strike="noStrike" dirty="0">
                <a:solidFill>
                  <a:srgbClr val="34495E"/>
                </a:solidFill>
                <a:effectLst/>
                <a:latin typeface="KaiTi" panose="02010609060101010101" pitchFamily="49" charset="-122"/>
                <a:ea typeface="KaiTi" panose="02010609060101010101" pitchFamily="49" charset="-122"/>
              </a:rPr>
              <a:t>和特征的数量</a:t>
            </a:r>
            <a:r>
              <a:rPr lang="en" altLang="zh-CN" sz="2600" b="0" i="0" u="none" strike="noStrike" dirty="0">
                <a:solidFill>
                  <a:srgbClr val="34495E"/>
                </a:solidFill>
                <a:effectLst/>
                <a:latin typeface="KaiTi" panose="02010609060101010101" pitchFamily="49" charset="-122"/>
                <a:ea typeface="KaiTi" panose="02010609060101010101" pitchFamily="49" charset="-122"/>
              </a:rPr>
              <a:t>D</a:t>
            </a:r>
            <a:r>
              <a:rPr lang="zh-CN" altLang="en" sz="2600" b="0" i="0" u="none" strike="noStrike" dirty="0">
                <a:solidFill>
                  <a:srgbClr val="34495E"/>
                </a:solidFill>
                <a:effectLst/>
                <a:latin typeface="KaiTi" panose="02010609060101010101" pitchFamily="49" charset="-122"/>
                <a:ea typeface="KaiTi" panose="02010609060101010101" pitchFamily="49" charset="-122"/>
              </a:rPr>
              <a:t>。</a:t>
            </a:r>
            <a:r>
              <a:rPr lang="zh-CN" altLang="en-US" sz="2600" b="0" i="0" u="none" strike="noStrike" dirty="0">
                <a:solidFill>
                  <a:srgbClr val="34495E"/>
                </a:solidFill>
                <a:effectLst/>
                <a:latin typeface="KaiTi" panose="02010609060101010101" pitchFamily="49" charset="-122"/>
                <a:ea typeface="KaiTi" panose="02010609060101010101" pitchFamily="49" charset="-122"/>
              </a:rPr>
              <a:t>具体而言，计算距离的时间复杂度为</a:t>
            </a:r>
            <a:r>
              <a:rPr lang="en" altLang="zh-CN" sz="2600" b="0" i="0" u="none" strike="noStrike" dirty="0">
                <a:solidFill>
                  <a:srgbClr val="34495E"/>
                </a:solidFill>
                <a:effectLst/>
                <a:latin typeface="KaiTi" panose="02010609060101010101" pitchFamily="49" charset="-122"/>
                <a:ea typeface="KaiTi" panose="02010609060101010101" pitchFamily="49" charset="-122"/>
              </a:rPr>
              <a:t>O(N * D)</a:t>
            </a:r>
            <a:r>
              <a:rPr lang="zh-CN" altLang="en" sz="2600" b="0" i="0" u="none" strike="noStrike" dirty="0">
                <a:solidFill>
                  <a:srgbClr val="34495E"/>
                </a:solidFill>
                <a:effectLst/>
                <a:latin typeface="KaiTi" panose="02010609060101010101" pitchFamily="49" charset="-122"/>
                <a:ea typeface="KaiTi" panose="02010609060101010101" pitchFamily="49" charset="-122"/>
              </a:rPr>
              <a:t>。</a:t>
            </a:r>
          </a:p>
          <a:p>
            <a:pPr algn="l">
              <a:buFont typeface="Arial" panose="020B0604020202020204" pitchFamily="34" charset="0"/>
              <a:buChar char="•"/>
            </a:pPr>
            <a:r>
              <a:rPr lang="zh-CN" altLang="en-US" sz="2600" b="0" i="0" u="none" strike="noStrike" dirty="0">
                <a:solidFill>
                  <a:schemeClr val="accent1">
                    <a:lumMod val="60000"/>
                    <a:lumOff val="40000"/>
                  </a:schemeClr>
                </a:solidFill>
                <a:effectLst/>
                <a:latin typeface="KaiTi" panose="02010609060101010101" pitchFamily="49" charset="-122"/>
                <a:ea typeface="KaiTi" panose="02010609060101010101" pitchFamily="49" charset="-122"/>
              </a:rPr>
              <a:t>排序</a:t>
            </a:r>
            <a:r>
              <a:rPr lang="zh-CN" altLang="en-US" sz="2600" b="0" i="0" u="none" strike="noStrike" dirty="0">
                <a:solidFill>
                  <a:srgbClr val="34495E"/>
                </a:solidFill>
                <a:effectLst/>
                <a:latin typeface="KaiTi" panose="02010609060101010101" pitchFamily="49" charset="-122"/>
                <a:ea typeface="KaiTi" panose="02010609060101010101" pitchFamily="49" charset="-122"/>
              </a:rPr>
              <a:t>：在找到最近的</a:t>
            </a:r>
            <a:r>
              <a:rPr lang="en" altLang="zh-CN" sz="2600" b="0" i="0" u="none" strike="noStrike" dirty="0">
                <a:solidFill>
                  <a:srgbClr val="34495E"/>
                </a:solidFill>
                <a:effectLst/>
                <a:latin typeface="KaiTi" panose="02010609060101010101" pitchFamily="49" charset="-122"/>
                <a:ea typeface="KaiTi" panose="02010609060101010101" pitchFamily="49" charset="-122"/>
              </a:rPr>
              <a:t>K</a:t>
            </a:r>
            <a:r>
              <a:rPr lang="zh-CN" altLang="en-US" sz="2600" b="0" i="0" u="none" strike="noStrike" dirty="0">
                <a:solidFill>
                  <a:srgbClr val="34495E"/>
                </a:solidFill>
                <a:effectLst/>
                <a:latin typeface="KaiTi" panose="02010609060101010101" pitchFamily="49" charset="-122"/>
                <a:ea typeface="KaiTi" panose="02010609060101010101" pitchFamily="49" charset="-122"/>
              </a:rPr>
              <a:t>个邻居后，</a:t>
            </a:r>
            <a:r>
              <a:rPr lang="en" altLang="zh-CN" sz="2600" b="0" i="0" u="none" strike="noStrike" dirty="0">
                <a:solidFill>
                  <a:srgbClr val="34495E"/>
                </a:solidFill>
                <a:effectLst/>
                <a:latin typeface="KaiTi" panose="02010609060101010101" pitchFamily="49" charset="-122"/>
                <a:ea typeface="KaiTi" panose="02010609060101010101" pitchFamily="49" charset="-122"/>
              </a:rPr>
              <a:t>KNN</a:t>
            </a:r>
            <a:r>
              <a:rPr lang="zh-CN" altLang="en-US" sz="2600" b="0" i="0" u="none" strike="noStrike" dirty="0">
                <a:solidFill>
                  <a:srgbClr val="34495E"/>
                </a:solidFill>
                <a:effectLst/>
                <a:latin typeface="KaiTi" panose="02010609060101010101" pitchFamily="49" charset="-122"/>
                <a:ea typeface="KaiTi" panose="02010609060101010101" pitchFamily="49" charset="-122"/>
              </a:rPr>
              <a:t>算法需要对这些邻居进行排序，以确定最终的预测。排序的时间复杂度通常为</a:t>
            </a:r>
            <a:r>
              <a:rPr lang="en" altLang="zh-CN" sz="2600" b="0" i="0" u="none" strike="noStrike" dirty="0">
                <a:solidFill>
                  <a:srgbClr val="34495E"/>
                </a:solidFill>
                <a:effectLst/>
                <a:latin typeface="KaiTi" panose="02010609060101010101" pitchFamily="49" charset="-122"/>
                <a:ea typeface="KaiTi" panose="02010609060101010101" pitchFamily="49" charset="-122"/>
              </a:rPr>
              <a:t>O(K * log(K))</a:t>
            </a:r>
            <a:r>
              <a:rPr lang="zh-CN" altLang="en" sz="2600" b="0" i="0" u="none" strike="noStrike" dirty="0">
                <a:solidFill>
                  <a:srgbClr val="34495E"/>
                </a:solidFill>
                <a:effectLst/>
                <a:latin typeface="KaiTi" panose="02010609060101010101" pitchFamily="49" charset="-122"/>
                <a:ea typeface="KaiTi" panose="02010609060101010101" pitchFamily="49" charset="-122"/>
              </a:rPr>
              <a:t>。</a:t>
            </a:r>
          </a:p>
          <a:p>
            <a:pPr algn="l">
              <a:buFont typeface="Arial" panose="020B0604020202020204" pitchFamily="34" charset="0"/>
              <a:buChar char="•"/>
            </a:pPr>
            <a:r>
              <a:rPr lang="zh-CN" altLang="en-US" sz="2600" b="0" i="0" u="none" strike="noStrike" dirty="0">
                <a:solidFill>
                  <a:schemeClr val="accent1">
                    <a:lumMod val="60000"/>
                    <a:lumOff val="40000"/>
                  </a:schemeClr>
                </a:solidFill>
                <a:effectLst/>
                <a:latin typeface="KaiTi" panose="02010609060101010101" pitchFamily="49" charset="-122"/>
                <a:ea typeface="KaiTi" panose="02010609060101010101" pitchFamily="49" charset="-122"/>
              </a:rPr>
              <a:t>预测</a:t>
            </a:r>
            <a:r>
              <a:rPr lang="zh-CN" altLang="en-US" sz="2600" b="0" i="0" u="none" strike="noStrike" dirty="0">
                <a:solidFill>
                  <a:srgbClr val="34495E"/>
                </a:solidFill>
                <a:effectLst/>
                <a:latin typeface="KaiTi" panose="02010609060101010101" pitchFamily="49" charset="-122"/>
                <a:ea typeface="KaiTi" panose="02010609060101010101" pitchFamily="49" charset="-122"/>
              </a:rPr>
              <a:t>：对于每个测试样本，预测的时间复杂度为</a:t>
            </a:r>
            <a:r>
              <a:rPr lang="en" altLang="zh-CN" sz="2600" b="0" i="0" u="none" strike="noStrike" dirty="0">
                <a:solidFill>
                  <a:srgbClr val="34495E"/>
                </a:solidFill>
                <a:effectLst/>
                <a:latin typeface="KaiTi" panose="02010609060101010101" pitchFamily="49" charset="-122"/>
                <a:ea typeface="KaiTi" panose="02010609060101010101" pitchFamily="49" charset="-122"/>
              </a:rPr>
              <a:t>O(1)</a:t>
            </a:r>
            <a:r>
              <a:rPr lang="zh-CN" altLang="en" sz="2600" b="0" i="0" u="none" strike="noStrike" dirty="0">
                <a:solidFill>
                  <a:srgbClr val="34495E"/>
                </a:solidFill>
                <a:effectLst/>
                <a:latin typeface="KaiTi" panose="02010609060101010101" pitchFamily="49" charset="-122"/>
                <a:ea typeface="KaiTi" panose="02010609060101010101" pitchFamily="49" charset="-122"/>
              </a:rPr>
              <a:t>。</a:t>
            </a:r>
          </a:p>
          <a:p>
            <a:pPr marL="0" indent="0" algn="l">
              <a:buNone/>
            </a:pPr>
            <a:r>
              <a:rPr lang="en-US" altLang="zh-CN" sz="2600" b="0" i="0" u="none" strike="noStrike" dirty="0">
                <a:solidFill>
                  <a:srgbClr val="34495E"/>
                </a:solidFill>
                <a:effectLst/>
                <a:latin typeface="KaiTi" panose="02010609060101010101" pitchFamily="49" charset="-122"/>
                <a:ea typeface="KaiTi" panose="02010609060101010101" pitchFamily="49" charset="-122"/>
              </a:rPr>
              <a:t>	</a:t>
            </a:r>
            <a:r>
              <a:rPr lang="zh-CN" altLang="en-US" sz="2600" b="0" i="0" u="none" strike="noStrike" dirty="0">
                <a:solidFill>
                  <a:srgbClr val="34495E"/>
                </a:solidFill>
                <a:effectLst/>
                <a:latin typeface="KaiTi" panose="02010609060101010101" pitchFamily="49" charset="-122"/>
                <a:ea typeface="KaiTi" panose="02010609060101010101" pitchFamily="49" charset="-122"/>
              </a:rPr>
              <a:t>因此，</a:t>
            </a:r>
            <a:r>
              <a:rPr lang="en" altLang="zh-CN" sz="2600" b="0" i="0" u="none" strike="noStrike" dirty="0">
                <a:solidFill>
                  <a:srgbClr val="34495E"/>
                </a:solidFill>
                <a:effectLst/>
                <a:latin typeface="KaiTi" panose="02010609060101010101" pitchFamily="49" charset="-122"/>
                <a:ea typeface="KaiTi" panose="02010609060101010101" pitchFamily="49" charset="-122"/>
              </a:rPr>
              <a:t>KNN</a:t>
            </a:r>
            <a:r>
              <a:rPr lang="zh-CN" altLang="en-US" sz="2600" b="0" i="0" u="none" strike="noStrike" dirty="0">
                <a:solidFill>
                  <a:srgbClr val="34495E"/>
                </a:solidFill>
                <a:effectLst/>
                <a:latin typeface="KaiTi" panose="02010609060101010101" pitchFamily="49" charset="-122"/>
                <a:ea typeface="KaiTi" panose="02010609060101010101" pitchFamily="49" charset="-122"/>
              </a:rPr>
              <a:t>算法的总体时间复杂度约为</a:t>
            </a:r>
            <a:r>
              <a:rPr lang="en" altLang="zh-CN" sz="2600" b="0" i="0" u="none" strike="noStrike" dirty="0">
                <a:solidFill>
                  <a:srgbClr val="34495E"/>
                </a:solidFill>
                <a:effectLst/>
                <a:highlight>
                  <a:srgbClr val="FFFF00"/>
                </a:highlight>
                <a:latin typeface="KaiTi" panose="02010609060101010101" pitchFamily="49" charset="-122"/>
                <a:ea typeface="KaiTi" panose="02010609060101010101" pitchFamily="49" charset="-122"/>
              </a:rPr>
              <a:t>O(N * D + K * log(K))</a:t>
            </a:r>
            <a:r>
              <a:rPr lang="zh-CN" altLang="en" sz="2600" b="0" i="0" u="none" strike="noStrike" dirty="0">
                <a:solidFill>
                  <a:srgbClr val="34495E"/>
                </a:solidFill>
                <a:effectLst/>
                <a:latin typeface="KaiTi" panose="02010609060101010101" pitchFamily="49" charset="-122"/>
                <a:ea typeface="KaiTi" panose="02010609060101010101" pitchFamily="49" charset="-122"/>
              </a:rPr>
              <a:t>。</a:t>
            </a:r>
          </a:p>
          <a:p>
            <a:pPr algn="l"/>
            <a:r>
              <a:rPr lang="zh-CN" altLang="en-US" sz="2600" b="0" i="0" u="none" strike="noStrike" dirty="0">
                <a:solidFill>
                  <a:srgbClr val="34495E"/>
                </a:solidFill>
                <a:effectLst/>
                <a:latin typeface="KaiTi" panose="02010609060101010101" pitchFamily="49" charset="-122"/>
                <a:ea typeface="KaiTi" panose="02010609060101010101" pitchFamily="49" charset="-122"/>
              </a:rPr>
              <a:t>数据集大小的影响：随着训练集大小</a:t>
            </a:r>
            <a:r>
              <a:rPr lang="en" altLang="zh-CN" sz="2600" b="0" i="0" u="none" strike="noStrike" dirty="0">
                <a:solidFill>
                  <a:srgbClr val="34495E"/>
                </a:solidFill>
                <a:effectLst/>
                <a:latin typeface="KaiTi" panose="02010609060101010101" pitchFamily="49" charset="-122"/>
                <a:ea typeface="KaiTi" panose="02010609060101010101" pitchFamily="49" charset="-122"/>
              </a:rPr>
              <a:t>N</a:t>
            </a:r>
            <a:r>
              <a:rPr lang="zh-CN" altLang="en-US" sz="2600" b="0" i="0" u="none" strike="noStrike" dirty="0">
                <a:solidFill>
                  <a:srgbClr val="34495E"/>
                </a:solidFill>
                <a:effectLst/>
                <a:latin typeface="KaiTi" panose="02010609060101010101" pitchFamily="49" charset="-122"/>
                <a:ea typeface="KaiTi" panose="02010609060101010101" pitchFamily="49" charset="-122"/>
              </a:rPr>
              <a:t>的增加，计算距离的时间复杂度将线性增长。因为需要计算新样本与所有训练样本之间的距离，所以数据集越大，计算距离所需的时间就越多。</a:t>
            </a:r>
          </a:p>
          <a:p>
            <a:pPr algn="l"/>
            <a:r>
              <a:rPr lang="zh-CN" altLang="en-US" sz="2600" b="0" i="0" u="none" strike="noStrike" dirty="0">
                <a:solidFill>
                  <a:srgbClr val="34495E"/>
                </a:solidFill>
                <a:effectLst/>
                <a:latin typeface="KaiTi" panose="02010609060101010101" pitchFamily="49" charset="-122"/>
                <a:ea typeface="KaiTi" panose="02010609060101010101" pitchFamily="49" charset="-122"/>
              </a:rPr>
              <a:t>数据集维度的影响：随着特征数量</a:t>
            </a:r>
            <a:r>
              <a:rPr lang="en" altLang="zh-CN" sz="2600" b="0" i="0" u="none" strike="noStrike" dirty="0">
                <a:solidFill>
                  <a:srgbClr val="34495E"/>
                </a:solidFill>
                <a:effectLst/>
                <a:latin typeface="KaiTi" panose="02010609060101010101" pitchFamily="49" charset="-122"/>
                <a:ea typeface="KaiTi" panose="02010609060101010101" pitchFamily="49" charset="-122"/>
              </a:rPr>
              <a:t>D</a:t>
            </a:r>
            <a:r>
              <a:rPr lang="zh-CN" altLang="en-US" sz="2600" b="0" i="0" u="none" strike="noStrike" dirty="0">
                <a:solidFill>
                  <a:srgbClr val="34495E"/>
                </a:solidFill>
                <a:effectLst/>
                <a:latin typeface="KaiTi" panose="02010609060101010101" pitchFamily="49" charset="-122"/>
                <a:ea typeface="KaiTi" panose="02010609060101010101" pitchFamily="49" charset="-122"/>
              </a:rPr>
              <a:t>的增加，计算距离的时间复杂度也会增加。在高维空间中，点与点之间的距离计算变得更加复杂，因为需要考虑更多的特征。</a:t>
            </a:r>
          </a:p>
          <a:p>
            <a:pPr marL="0" indent="0">
              <a:buNone/>
            </a:pPr>
            <a:endParaRPr kumimoji="1" lang="zh-CN" altLang="en-US" dirty="0"/>
          </a:p>
        </p:txBody>
      </p:sp>
    </p:spTree>
    <p:extLst>
      <p:ext uri="{BB962C8B-B14F-4D97-AF65-F5344CB8AC3E}">
        <p14:creationId xmlns:p14="http://schemas.microsoft.com/office/powerpoint/2010/main" val="15528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down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5"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p:cTn id="12" dur="1000" fill="hold"/>
                                        <p:tgtEl>
                                          <p:spTgt spid="3">
                                            <p:txEl>
                                              <p:pRg st="0" end="0"/>
                                            </p:txEl>
                                          </p:spTgt>
                                        </p:tgtEl>
                                        <p:attrNameLst>
                                          <p:attrName>ppt_w</p:attrName>
                                        </p:attrNameLst>
                                      </p:cBhvr>
                                      <p:tavLst>
                                        <p:tav tm="0">
                                          <p:val>
                                            <p:strVal val="#ppt_w*0.70"/>
                                          </p:val>
                                        </p:tav>
                                        <p:tav tm="100000">
                                          <p:val>
                                            <p:strVal val="#ppt_w"/>
                                          </p:val>
                                        </p:tav>
                                      </p:tavLst>
                                    </p:anim>
                                    <p:anim calcmode="lin" valueType="num">
                                      <p:cBhvr>
                                        <p:cTn id="13" dur="1000" fill="hold"/>
                                        <p:tgtEl>
                                          <p:spTgt spid="3">
                                            <p:txEl>
                                              <p:pRg st="0" end="0"/>
                                            </p:txEl>
                                          </p:spTgt>
                                        </p:tgtEl>
                                        <p:attrNameLst>
                                          <p:attrName>ppt_h</p:attrName>
                                        </p:attrNameLst>
                                      </p:cBhvr>
                                      <p:tavLst>
                                        <p:tav tm="0">
                                          <p:val>
                                            <p:strVal val="#ppt_h"/>
                                          </p:val>
                                        </p:tav>
                                        <p:tav tm="100000">
                                          <p:val>
                                            <p:strVal val="#ppt_h"/>
                                          </p:val>
                                        </p:tav>
                                      </p:tavLst>
                                    </p:anim>
                                    <p:animEffect transition="in" filter="fade">
                                      <p:cBhvr>
                                        <p:cTn id="14" dur="10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p:cTn id="19" dur="1000" fill="hold"/>
                                        <p:tgtEl>
                                          <p:spTgt spid="3">
                                            <p:txEl>
                                              <p:pRg st="1" end="1"/>
                                            </p:txEl>
                                          </p:spTgt>
                                        </p:tgtEl>
                                        <p:attrNameLst>
                                          <p:attrName>ppt_w</p:attrName>
                                        </p:attrNameLst>
                                      </p:cBhvr>
                                      <p:tavLst>
                                        <p:tav tm="0">
                                          <p:val>
                                            <p:strVal val="#ppt_w*0.70"/>
                                          </p:val>
                                        </p:tav>
                                        <p:tav tm="100000">
                                          <p:val>
                                            <p:strVal val="#ppt_w"/>
                                          </p:val>
                                        </p:tav>
                                      </p:tavLst>
                                    </p:anim>
                                    <p:anim calcmode="lin" valueType="num">
                                      <p:cBhvr>
                                        <p:cTn id="20"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21" dur="1000"/>
                                        <p:tgtEl>
                                          <p:spTgt spid="3">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 calcmode="lin" valueType="num">
                                      <p:cBhvr>
                                        <p:cTn id="26" dur="1000" fill="hold"/>
                                        <p:tgtEl>
                                          <p:spTgt spid="3">
                                            <p:txEl>
                                              <p:pRg st="2" end="2"/>
                                            </p:txEl>
                                          </p:spTgt>
                                        </p:tgtEl>
                                        <p:attrNameLst>
                                          <p:attrName>ppt_w</p:attrName>
                                        </p:attrNameLst>
                                      </p:cBhvr>
                                      <p:tavLst>
                                        <p:tav tm="0">
                                          <p:val>
                                            <p:strVal val="#ppt_w*0.70"/>
                                          </p:val>
                                        </p:tav>
                                        <p:tav tm="100000">
                                          <p:val>
                                            <p:strVal val="#ppt_w"/>
                                          </p:val>
                                        </p:tav>
                                      </p:tavLst>
                                    </p:anim>
                                    <p:anim calcmode="lin" valueType="num">
                                      <p:cBhvr>
                                        <p:cTn id="27"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8" dur="10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p:cTn id="33" dur="1000" fill="hold"/>
                                        <p:tgtEl>
                                          <p:spTgt spid="3">
                                            <p:txEl>
                                              <p:pRg st="3" end="3"/>
                                            </p:txEl>
                                          </p:spTgt>
                                        </p:tgtEl>
                                        <p:attrNameLst>
                                          <p:attrName>ppt_w</p:attrName>
                                        </p:attrNameLst>
                                      </p:cBhvr>
                                      <p:tavLst>
                                        <p:tav tm="0">
                                          <p:val>
                                            <p:strVal val="#ppt_w*0.70"/>
                                          </p:val>
                                        </p:tav>
                                        <p:tav tm="100000">
                                          <p:val>
                                            <p:strVal val="#ppt_w"/>
                                          </p:val>
                                        </p:tav>
                                      </p:tavLst>
                                    </p:anim>
                                    <p:anim calcmode="lin" valueType="num">
                                      <p:cBhvr>
                                        <p:cTn id="34" dur="1000" fill="hold"/>
                                        <p:tgtEl>
                                          <p:spTgt spid="3">
                                            <p:txEl>
                                              <p:pRg st="3" end="3"/>
                                            </p:txEl>
                                          </p:spTgt>
                                        </p:tgtEl>
                                        <p:attrNameLst>
                                          <p:attrName>ppt_h</p:attrName>
                                        </p:attrNameLst>
                                      </p:cBhvr>
                                      <p:tavLst>
                                        <p:tav tm="0">
                                          <p:val>
                                            <p:strVal val="#ppt_h"/>
                                          </p:val>
                                        </p:tav>
                                        <p:tav tm="100000">
                                          <p:val>
                                            <p:strVal val="#ppt_h"/>
                                          </p:val>
                                        </p:tav>
                                      </p:tavLst>
                                    </p:anim>
                                    <p:animEffect transition="in" filter="fade">
                                      <p:cBhvr>
                                        <p:cTn id="35" dur="1000"/>
                                        <p:tgtEl>
                                          <p:spTgt spid="3">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5" presetClass="entr" presetSubtype="0" fill="hold" grpId="0"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 calcmode="lin" valueType="num">
                                      <p:cBhvr>
                                        <p:cTn id="40" dur="1000" fill="hold"/>
                                        <p:tgtEl>
                                          <p:spTgt spid="3">
                                            <p:txEl>
                                              <p:pRg st="4" end="4"/>
                                            </p:txEl>
                                          </p:spTgt>
                                        </p:tgtEl>
                                        <p:attrNameLst>
                                          <p:attrName>ppt_w</p:attrName>
                                        </p:attrNameLst>
                                      </p:cBhvr>
                                      <p:tavLst>
                                        <p:tav tm="0">
                                          <p:val>
                                            <p:strVal val="#ppt_w*0.70"/>
                                          </p:val>
                                        </p:tav>
                                        <p:tav tm="100000">
                                          <p:val>
                                            <p:strVal val="#ppt_w"/>
                                          </p:val>
                                        </p:tav>
                                      </p:tavLst>
                                    </p:anim>
                                    <p:anim calcmode="lin" valueType="num">
                                      <p:cBhvr>
                                        <p:cTn id="41" dur="1000" fill="hold"/>
                                        <p:tgtEl>
                                          <p:spTgt spid="3">
                                            <p:txEl>
                                              <p:pRg st="4" end="4"/>
                                            </p:txEl>
                                          </p:spTgt>
                                        </p:tgtEl>
                                        <p:attrNameLst>
                                          <p:attrName>ppt_h</p:attrName>
                                        </p:attrNameLst>
                                      </p:cBhvr>
                                      <p:tavLst>
                                        <p:tav tm="0">
                                          <p:val>
                                            <p:strVal val="#ppt_h"/>
                                          </p:val>
                                        </p:tav>
                                        <p:tav tm="100000">
                                          <p:val>
                                            <p:strVal val="#ppt_h"/>
                                          </p:val>
                                        </p:tav>
                                      </p:tavLst>
                                    </p:anim>
                                    <p:animEffect transition="in" filter="fade">
                                      <p:cBhvr>
                                        <p:cTn id="42" dur="1000"/>
                                        <p:tgtEl>
                                          <p:spTgt spid="3">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5"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anim calcmode="lin" valueType="num">
                                      <p:cBhvr>
                                        <p:cTn id="47" dur="1000" fill="hold"/>
                                        <p:tgtEl>
                                          <p:spTgt spid="3">
                                            <p:txEl>
                                              <p:pRg st="5" end="5"/>
                                            </p:txEl>
                                          </p:spTgt>
                                        </p:tgtEl>
                                        <p:attrNameLst>
                                          <p:attrName>ppt_w</p:attrName>
                                        </p:attrNameLst>
                                      </p:cBhvr>
                                      <p:tavLst>
                                        <p:tav tm="0">
                                          <p:val>
                                            <p:strVal val="#ppt_w*0.70"/>
                                          </p:val>
                                        </p:tav>
                                        <p:tav tm="100000">
                                          <p:val>
                                            <p:strVal val="#ppt_w"/>
                                          </p:val>
                                        </p:tav>
                                      </p:tavLst>
                                    </p:anim>
                                    <p:anim calcmode="lin" valueType="num">
                                      <p:cBhvr>
                                        <p:cTn id="48" dur="1000" fill="hold"/>
                                        <p:tgtEl>
                                          <p:spTgt spid="3">
                                            <p:txEl>
                                              <p:pRg st="5" end="5"/>
                                            </p:txEl>
                                          </p:spTgt>
                                        </p:tgtEl>
                                        <p:attrNameLst>
                                          <p:attrName>ppt_h</p:attrName>
                                        </p:attrNameLst>
                                      </p:cBhvr>
                                      <p:tavLst>
                                        <p:tav tm="0">
                                          <p:val>
                                            <p:strVal val="#ppt_h"/>
                                          </p:val>
                                        </p:tav>
                                        <p:tav tm="100000">
                                          <p:val>
                                            <p:strVal val="#ppt_h"/>
                                          </p:val>
                                        </p:tav>
                                      </p:tavLst>
                                    </p:anim>
                                    <p:animEffect transition="in" filter="fade">
                                      <p:cBhvr>
                                        <p:cTn id="49" dur="1000"/>
                                        <p:tgtEl>
                                          <p:spTgt spid="3">
                                            <p:txEl>
                                              <p:pRg st="5" end="5"/>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55" presetClass="entr" presetSubtype="0" fill="hold" grpId="0" nodeType="clickEffect">
                                  <p:stCondLst>
                                    <p:cond delay="0"/>
                                  </p:stCondLst>
                                  <p:childTnLst>
                                    <p:set>
                                      <p:cBhvr>
                                        <p:cTn id="53" dur="1" fill="hold">
                                          <p:stCondLst>
                                            <p:cond delay="0"/>
                                          </p:stCondLst>
                                        </p:cTn>
                                        <p:tgtEl>
                                          <p:spTgt spid="3">
                                            <p:txEl>
                                              <p:pRg st="6" end="6"/>
                                            </p:txEl>
                                          </p:spTgt>
                                        </p:tgtEl>
                                        <p:attrNameLst>
                                          <p:attrName>style.visibility</p:attrName>
                                        </p:attrNameLst>
                                      </p:cBhvr>
                                      <p:to>
                                        <p:strVal val="visible"/>
                                      </p:to>
                                    </p:set>
                                    <p:anim calcmode="lin" valueType="num">
                                      <p:cBhvr>
                                        <p:cTn id="54" dur="1000" fill="hold"/>
                                        <p:tgtEl>
                                          <p:spTgt spid="3">
                                            <p:txEl>
                                              <p:pRg st="6" end="6"/>
                                            </p:txEl>
                                          </p:spTgt>
                                        </p:tgtEl>
                                        <p:attrNameLst>
                                          <p:attrName>ppt_w</p:attrName>
                                        </p:attrNameLst>
                                      </p:cBhvr>
                                      <p:tavLst>
                                        <p:tav tm="0">
                                          <p:val>
                                            <p:strVal val="#ppt_w*0.70"/>
                                          </p:val>
                                        </p:tav>
                                        <p:tav tm="100000">
                                          <p:val>
                                            <p:strVal val="#ppt_w"/>
                                          </p:val>
                                        </p:tav>
                                      </p:tavLst>
                                    </p:anim>
                                    <p:anim calcmode="lin" valueType="num">
                                      <p:cBhvr>
                                        <p:cTn id="55" dur="1000" fill="hold"/>
                                        <p:tgtEl>
                                          <p:spTgt spid="3">
                                            <p:txEl>
                                              <p:pRg st="6" end="6"/>
                                            </p:txEl>
                                          </p:spTgt>
                                        </p:tgtEl>
                                        <p:attrNameLst>
                                          <p:attrName>ppt_h</p:attrName>
                                        </p:attrNameLst>
                                      </p:cBhvr>
                                      <p:tavLst>
                                        <p:tav tm="0">
                                          <p:val>
                                            <p:strVal val="#ppt_h"/>
                                          </p:val>
                                        </p:tav>
                                        <p:tav tm="100000">
                                          <p:val>
                                            <p:strVal val="#ppt_h"/>
                                          </p:val>
                                        </p:tav>
                                      </p:tavLst>
                                    </p:anim>
                                    <p:animEffect transition="in" filter="fade">
                                      <p:cBhvr>
                                        <p:cTn id="56" dur="1000"/>
                                        <p:tgtEl>
                                          <p:spTgt spid="3">
                                            <p:txEl>
                                              <p:pRg st="6" end="6"/>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55" presetClass="entr" presetSubtype="0" fill="hold" grpId="0"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anim calcmode="lin" valueType="num">
                                      <p:cBhvr>
                                        <p:cTn id="61" dur="1000" fill="hold"/>
                                        <p:tgtEl>
                                          <p:spTgt spid="3">
                                            <p:txEl>
                                              <p:pRg st="7" end="7"/>
                                            </p:txEl>
                                          </p:spTgt>
                                        </p:tgtEl>
                                        <p:attrNameLst>
                                          <p:attrName>ppt_w</p:attrName>
                                        </p:attrNameLst>
                                      </p:cBhvr>
                                      <p:tavLst>
                                        <p:tav tm="0">
                                          <p:val>
                                            <p:strVal val="#ppt_w*0.70"/>
                                          </p:val>
                                        </p:tav>
                                        <p:tav tm="100000">
                                          <p:val>
                                            <p:strVal val="#ppt_w"/>
                                          </p:val>
                                        </p:tav>
                                      </p:tavLst>
                                    </p:anim>
                                    <p:anim calcmode="lin" valueType="num">
                                      <p:cBhvr>
                                        <p:cTn id="62" dur="1000" fill="hold"/>
                                        <p:tgtEl>
                                          <p:spTgt spid="3">
                                            <p:txEl>
                                              <p:pRg st="7" end="7"/>
                                            </p:txEl>
                                          </p:spTgt>
                                        </p:tgtEl>
                                        <p:attrNameLst>
                                          <p:attrName>ppt_h</p:attrName>
                                        </p:attrNameLst>
                                      </p:cBhvr>
                                      <p:tavLst>
                                        <p:tav tm="0">
                                          <p:val>
                                            <p:strVal val="#ppt_h"/>
                                          </p:val>
                                        </p:tav>
                                        <p:tav tm="100000">
                                          <p:val>
                                            <p:strVal val="#ppt_h"/>
                                          </p:val>
                                        </p:tav>
                                      </p:tavLst>
                                    </p:anim>
                                    <p:animEffect transition="in" filter="fade">
                                      <p:cBhvr>
                                        <p:cTn id="63" dur="1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91B2DD1-58E6-B680-B36E-67F3426B1055}"/>
              </a:ext>
            </a:extLst>
          </p:cNvPr>
          <p:cNvSpPr>
            <a:spLocks noGrp="1"/>
          </p:cNvSpPr>
          <p:nvPr>
            <p:ph idx="1"/>
          </p:nvPr>
        </p:nvSpPr>
        <p:spPr>
          <a:xfrm>
            <a:off x="838200" y="783887"/>
            <a:ext cx="10515600" cy="4351338"/>
          </a:xfrm>
        </p:spPr>
        <p:txBody>
          <a:bodyPr>
            <a:normAutofit/>
          </a:bodyPr>
          <a:lstStyle/>
          <a:p>
            <a:pPr algn="l">
              <a:buFont typeface="+mj-lt"/>
              <a:buAutoNum type="arabicPeriod" startAt="2"/>
            </a:pPr>
            <a:r>
              <a:rPr lang="zh-CN" altLang="en-US" sz="2000" b="1" i="0" u="none" strike="noStrike" dirty="0">
                <a:solidFill>
                  <a:srgbClr val="C00000"/>
                </a:solidFill>
                <a:effectLst/>
                <a:latin typeface="KaiTi" panose="02010609060101010101" pitchFamily="49" charset="-122"/>
                <a:ea typeface="KaiTi" panose="02010609060101010101" pitchFamily="49" charset="-122"/>
              </a:rPr>
              <a:t>空间复杂度</a:t>
            </a:r>
            <a:r>
              <a:rPr lang="zh-CN" altLang="en-US" sz="2000" b="1" i="0" u="none" strike="noStrike" dirty="0">
                <a:solidFill>
                  <a:srgbClr val="34495E"/>
                </a:solidFill>
                <a:effectLst/>
                <a:latin typeface="KaiTi" panose="02010609060101010101" pitchFamily="49" charset="-122"/>
                <a:ea typeface="KaiTi" panose="02010609060101010101" pitchFamily="49" charset="-122"/>
              </a:rPr>
              <a:t>：</a:t>
            </a:r>
            <a:endParaRPr lang="zh-CN" altLang="en-US" sz="2000" b="0" i="0" u="none" strike="noStrike" dirty="0">
              <a:solidFill>
                <a:srgbClr val="34495E"/>
              </a:solidFill>
              <a:effectLst/>
              <a:latin typeface="KaiTi" panose="02010609060101010101" pitchFamily="49" charset="-122"/>
              <a:ea typeface="KaiTi" panose="02010609060101010101" pitchFamily="49" charset="-122"/>
            </a:endParaRPr>
          </a:p>
          <a:p>
            <a:pPr algn="l"/>
            <a:r>
              <a:rPr lang="zh-CN" altLang="en-US" sz="2000" b="0" i="0" u="none" strike="noStrike" dirty="0">
                <a:solidFill>
                  <a:schemeClr val="accent1">
                    <a:lumMod val="60000"/>
                    <a:lumOff val="40000"/>
                  </a:schemeClr>
                </a:solidFill>
                <a:effectLst/>
                <a:latin typeface="KaiTi" panose="02010609060101010101" pitchFamily="49" charset="-122"/>
                <a:ea typeface="KaiTi" panose="02010609060101010101" pitchFamily="49" charset="-122"/>
              </a:rPr>
              <a:t>存储训练集</a:t>
            </a:r>
            <a:r>
              <a:rPr lang="zh-CN" altLang="en-US" sz="2000" b="0" i="0" u="none" strike="noStrike" dirty="0">
                <a:solidFill>
                  <a:srgbClr val="34495E"/>
                </a:solidFill>
                <a:effectLst/>
                <a:latin typeface="KaiTi" panose="02010609060101010101" pitchFamily="49" charset="-122"/>
                <a:ea typeface="KaiTi" panose="02010609060101010101" pitchFamily="49" charset="-122"/>
              </a:rPr>
              <a:t>：</a:t>
            </a:r>
            <a:r>
              <a:rPr lang="en" altLang="zh-CN" sz="2000" b="0" i="0" u="none" strike="noStrike" dirty="0">
                <a:solidFill>
                  <a:srgbClr val="34495E"/>
                </a:solidFill>
                <a:effectLst/>
                <a:latin typeface="KaiTi" panose="02010609060101010101" pitchFamily="49" charset="-122"/>
                <a:ea typeface="KaiTi" panose="02010609060101010101" pitchFamily="49" charset="-122"/>
              </a:rPr>
              <a:t>KNN</a:t>
            </a:r>
            <a:r>
              <a:rPr lang="zh-CN" altLang="en-US" sz="2000" b="0" i="0" u="none" strike="noStrike" dirty="0">
                <a:solidFill>
                  <a:srgbClr val="34495E"/>
                </a:solidFill>
                <a:effectLst/>
                <a:latin typeface="KaiTi" panose="02010609060101010101" pitchFamily="49" charset="-122"/>
                <a:ea typeface="KaiTi" panose="02010609060101010101" pitchFamily="49" charset="-122"/>
              </a:rPr>
              <a:t>算法需要将所有训练样本保存在内存中以供预测使用。因此，其空间复杂度等于训练集的大小乘以特征的数量，即</a:t>
            </a:r>
            <a:r>
              <a:rPr lang="en" altLang="zh-CN" sz="2000" b="0" i="0" u="none" strike="noStrike" dirty="0">
                <a:solidFill>
                  <a:srgbClr val="34495E"/>
                </a:solidFill>
                <a:effectLst/>
                <a:highlight>
                  <a:srgbClr val="FFFF00"/>
                </a:highlight>
                <a:latin typeface="KaiTi" panose="02010609060101010101" pitchFamily="49" charset="-122"/>
                <a:ea typeface="KaiTi" panose="02010609060101010101" pitchFamily="49" charset="-122"/>
              </a:rPr>
              <a:t>O(N * D)</a:t>
            </a:r>
            <a:r>
              <a:rPr lang="zh-CN" altLang="en" sz="2000" b="0" i="0" u="none" strike="noStrike" dirty="0">
                <a:solidFill>
                  <a:srgbClr val="34495E"/>
                </a:solidFill>
                <a:effectLst/>
                <a:latin typeface="KaiTi" panose="02010609060101010101" pitchFamily="49" charset="-122"/>
                <a:ea typeface="KaiTi" panose="02010609060101010101" pitchFamily="49" charset="-122"/>
              </a:rPr>
              <a:t>。</a:t>
            </a:r>
          </a:p>
          <a:p>
            <a:pPr algn="l"/>
            <a:r>
              <a:rPr lang="zh-CN" altLang="en-US" sz="2000" b="0" i="0" u="none" strike="noStrike" dirty="0">
                <a:solidFill>
                  <a:srgbClr val="34495E"/>
                </a:solidFill>
                <a:effectLst/>
                <a:latin typeface="KaiTi" panose="02010609060101010101" pitchFamily="49" charset="-122"/>
                <a:ea typeface="KaiTi" panose="02010609060101010101" pitchFamily="49" charset="-122"/>
              </a:rPr>
              <a:t>数据集大小的影响：随着训练集大小</a:t>
            </a:r>
            <a:r>
              <a:rPr lang="en" altLang="zh-CN" sz="2000" b="0" i="0" u="none" strike="noStrike" dirty="0">
                <a:solidFill>
                  <a:srgbClr val="34495E"/>
                </a:solidFill>
                <a:effectLst/>
                <a:latin typeface="KaiTi" panose="02010609060101010101" pitchFamily="49" charset="-122"/>
                <a:ea typeface="KaiTi" panose="02010609060101010101" pitchFamily="49" charset="-122"/>
              </a:rPr>
              <a:t>N</a:t>
            </a:r>
            <a:r>
              <a:rPr lang="zh-CN" altLang="en-US" sz="2000" b="0" i="0" u="none" strike="noStrike" dirty="0">
                <a:solidFill>
                  <a:srgbClr val="34495E"/>
                </a:solidFill>
                <a:effectLst/>
                <a:latin typeface="KaiTi" panose="02010609060101010101" pitchFamily="49" charset="-122"/>
                <a:ea typeface="KaiTi" panose="02010609060101010101" pitchFamily="49" charset="-122"/>
              </a:rPr>
              <a:t>的增加，所需的存储空间也会线性增长。</a:t>
            </a:r>
          </a:p>
          <a:p>
            <a:pPr algn="l"/>
            <a:r>
              <a:rPr lang="zh-CN" altLang="en-US" sz="2000" b="0" i="0" u="none" strike="noStrike" dirty="0">
                <a:solidFill>
                  <a:srgbClr val="34495E"/>
                </a:solidFill>
                <a:effectLst/>
                <a:latin typeface="KaiTi" panose="02010609060101010101" pitchFamily="49" charset="-122"/>
                <a:ea typeface="KaiTi" panose="02010609060101010101" pitchFamily="49" charset="-122"/>
              </a:rPr>
              <a:t>数据集维度的影响：随着特征数量</a:t>
            </a:r>
            <a:r>
              <a:rPr lang="en" altLang="zh-CN" sz="2000" b="0" i="0" u="none" strike="noStrike" dirty="0">
                <a:solidFill>
                  <a:srgbClr val="34495E"/>
                </a:solidFill>
                <a:effectLst/>
                <a:latin typeface="KaiTi" panose="02010609060101010101" pitchFamily="49" charset="-122"/>
                <a:ea typeface="KaiTi" panose="02010609060101010101" pitchFamily="49" charset="-122"/>
              </a:rPr>
              <a:t>D</a:t>
            </a:r>
            <a:r>
              <a:rPr lang="zh-CN" altLang="en-US" sz="2000" b="0" i="0" u="none" strike="noStrike" dirty="0">
                <a:solidFill>
                  <a:srgbClr val="34495E"/>
                </a:solidFill>
                <a:effectLst/>
                <a:latin typeface="KaiTi" panose="02010609060101010101" pitchFamily="49" charset="-122"/>
                <a:ea typeface="KaiTi" panose="02010609060101010101" pitchFamily="49" charset="-122"/>
              </a:rPr>
              <a:t>的增加，存储训练集所需的空间也会增加。</a:t>
            </a:r>
            <a:endParaRPr lang="en-US" altLang="zh-CN" sz="2000" b="0" i="0" u="none" strike="noStrike" dirty="0">
              <a:solidFill>
                <a:srgbClr val="34495E"/>
              </a:solidFill>
              <a:effectLst/>
              <a:latin typeface="KaiTi" panose="02010609060101010101" pitchFamily="49" charset="-122"/>
              <a:ea typeface="KaiTi" panose="02010609060101010101" pitchFamily="49" charset="-122"/>
            </a:endParaRPr>
          </a:p>
          <a:p>
            <a:pPr algn="l"/>
            <a:endParaRPr lang="en-US" altLang="zh-CN" sz="2000" dirty="0">
              <a:solidFill>
                <a:srgbClr val="34495E"/>
              </a:solidFill>
              <a:latin typeface="KaiTi" panose="02010609060101010101" pitchFamily="49" charset="-122"/>
              <a:ea typeface="KaiTi" panose="02010609060101010101" pitchFamily="49" charset="-122"/>
            </a:endParaRPr>
          </a:p>
          <a:p>
            <a:pPr marL="0" indent="0" algn="l">
              <a:buNone/>
            </a:pPr>
            <a:endParaRPr lang="zh-CN" altLang="en-US" sz="2000" b="0" i="0" u="none" strike="noStrike" dirty="0">
              <a:solidFill>
                <a:srgbClr val="34495E"/>
              </a:solidFill>
              <a:effectLst/>
              <a:latin typeface="KaiTi" panose="02010609060101010101" pitchFamily="49" charset="-122"/>
              <a:ea typeface="KaiTi" panose="02010609060101010101" pitchFamily="49" charset="-122"/>
            </a:endParaRPr>
          </a:p>
          <a:p>
            <a:pPr marL="0" indent="0" algn="l">
              <a:buNone/>
            </a:pPr>
            <a:r>
              <a:rPr lang="en-US" altLang="zh-CN" sz="2000" b="0" i="0" u="none" strike="noStrike" dirty="0">
                <a:solidFill>
                  <a:srgbClr val="34495E"/>
                </a:solidFill>
                <a:effectLst/>
                <a:latin typeface="KaiTi" panose="02010609060101010101" pitchFamily="49" charset="-122"/>
                <a:ea typeface="KaiTi" panose="02010609060101010101" pitchFamily="49" charset="-122"/>
              </a:rPr>
              <a:t>	</a:t>
            </a:r>
            <a:r>
              <a:rPr lang="zh-CN" altLang="en-US" sz="2000" b="0" i="0" u="none" strike="noStrike" dirty="0">
                <a:solidFill>
                  <a:srgbClr val="34495E"/>
                </a:solidFill>
                <a:effectLst/>
                <a:latin typeface="KaiTi" panose="02010609060101010101" pitchFamily="49" charset="-122"/>
                <a:ea typeface="KaiTi" panose="02010609060101010101" pitchFamily="49" charset="-122"/>
              </a:rPr>
              <a:t>需要注意的是，这里的时间复杂度和空间复杂度</a:t>
            </a:r>
            <a:r>
              <a:rPr lang="zh-CN" altLang="en-US" sz="2000" b="0" i="0" u="none" strike="noStrike" dirty="0">
                <a:solidFill>
                  <a:srgbClr val="0070C0"/>
                </a:solidFill>
                <a:effectLst/>
                <a:latin typeface="KaiTi" panose="02010609060101010101" pitchFamily="49" charset="-122"/>
                <a:ea typeface="KaiTi" panose="02010609060101010101" pitchFamily="49" charset="-122"/>
              </a:rPr>
              <a:t>仅考虑了基本的</a:t>
            </a:r>
            <a:r>
              <a:rPr lang="en" altLang="zh-CN" sz="2000" b="0" i="0" u="none" strike="noStrike" dirty="0">
                <a:solidFill>
                  <a:srgbClr val="0070C0"/>
                </a:solidFill>
                <a:effectLst/>
                <a:latin typeface="KaiTi" panose="02010609060101010101" pitchFamily="49" charset="-122"/>
                <a:ea typeface="KaiTi" panose="02010609060101010101" pitchFamily="49" charset="-122"/>
              </a:rPr>
              <a:t>KNN</a:t>
            </a:r>
            <a:r>
              <a:rPr lang="zh-CN" altLang="en-US" sz="2000" b="0" i="0" u="none" strike="noStrike" dirty="0">
                <a:solidFill>
                  <a:srgbClr val="0070C0"/>
                </a:solidFill>
                <a:effectLst/>
                <a:latin typeface="KaiTi" panose="02010609060101010101" pitchFamily="49" charset="-122"/>
                <a:ea typeface="KaiTi" panose="02010609060101010101" pitchFamily="49" charset="-122"/>
              </a:rPr>
              <a:t>算法实现</a:t>
            </a:r>
            <a:r>
              <a:rPr lang="zh-CN" altLang="en-US" sz="2000" b="0" i="0" u="none" strike="noStrike" dirty="0">
                <a:solidFill>
                  <a:srgbClr val="34495E"/>
                </a:solidFill>
                <a:effectLst/>
                <a:latin typeface="KaiTi" panose="02010609060101010101" pitchFamily="49" charset="-122"/>
                <a:ea typeface="KaiTi" panose="02010609060101010101" pitchFamily="49" charset="-122"/>
              </a:rPr>
              <a:t>。实际应用中，还可能有一些优化策略，如</a:t>
            </a:r>
            <a:r>
              <a:rPr lang="en" altLang="zh-CN" sz="2000" b="0" i="0" u="none" strike="noStrike" dirty="0">
                <a:solidFill>
                  <a:srgbClr val="34495E"/>
                </a:solidFill>
                <a:effectLst/>
                <a:latin typeface="KaiTi" panose="02010609060101010101" pitchFamily="49" charset="-122"/>
                <a:ea typeface="KaiTi" panose="02010609060101010101" pitchFamily="49" charset="-122"/>
              </a:rPr>
              <a:t>KD</a:t>
            </a:r>
            <a:r>
              <a:rPr lang="zh-CN" altLang="en-US" sz="2000" b="0" i="0" u="none" strike="noStrike" dirty="0">
                <a:solidFill>
                  <a:srgbClr val="34495E"/>
                </a:solidFill>
                <a:effectLst/>
                <a:latin typeface="KaiTi" panose="02010609060101010101" pitchFamily="49" charset="-122"/>
                <a:ea typeface="KaiTi" panose="02010609060101010101" pitchFamily="49" charset="-122"/>
              </a:rPr>
              <a:t>树、球树等，可以减少计算距离的时间复杂度，但会增加构建数据结构的时间和空间开销。因此，在实际应用中，最好根据具体问题的规模和要求来选择适合的算法和数据结构。</a:t>
            </a:r>
          </a:p>
          <a:p>
            <a:pPr marL="0" indent="0">
              <a:buNone/>
            </a:pPr>
            <a:endParaRPr kumimoji="1" lang="zh-CN" altLang="en-US" sz="20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6458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TotalTime>
  <Words>3007</Words>
  <Application>Microsoft Macintosh PowerPoint</Application>
  <PresentationFormat>宽屏</PresentationFormat>
  <Paragraphs>122</Paragraphs>
  <Slides>17</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vt:i4>
      </vt:variant>
    </vt:vector>
  </HeadingPairs>
  <TitlesOfParts>
    <vt:vector size="26" baseType="lpstr">
      <vt:lpstr>等线</vt:lpstr>
      <vt:lpstr>等线 Light</vt:lpstr>
      <vt:lpstr>FangSong</vt:lpstr>
      <vt:lpstr>STXingkai</vt:lpstr>
      <vt:lpstr>KaiTi</vt:lpstr>
      <vt:lpstr>Söhne</vt:lpstr>
      <vt:lpstr>Arial</vt:lpstr>
      <vt:lpstr>Lato</vt:lpstr>
      <vt:lpstr>Office 主题​​</vt:lpstr>
      <vt:lpstr>K近邻算法</vt:lpstr>
      <vt:lpstr>一：什么是K近邻算法？</vt:lpstr>
      <vt:lpstr>使用Python实现KNN算法的示例：</vt:lpstr>
      <vt:lpstr>二：KNN中的K值代表什么意思？如何选择合适的K值？</vt:lpstr>
      <vt:lpstr>三、KNN算法如何处理特征的距离度量？常用的距离度量方法有哪些？</vt:lpstr>
      <vt:lpstr>PowerPoint 演示文稿</vt:lpstr>
      <vt:lpstr>四、什么是KNN的局限性？在什么情况下它可能不适用？</vt:lpstr>
      <vt:lpstr>五、KNN算法的时间复杂度和空间复杂度是什么？它们如何受到数据集大小和维度的影响？</vt:lpstr>
      <vt:lpstr>PowerPoint 演示文稿</vt:lpstr>
      <vt:lpstr>六、举例</vt:lpstr>
      <vt:lpstr>PowerPoint 演示文稿</vt:lpstr>
      <vt:lpstr>PowerPoint 演示文稿</vt:lpstr>
      <vt:lpstr>PowerPoint 演示文稿</vt:lpstr>
      <vt:lpstr>PowerPoint 演示文稿</vt:lpstr>
      <vt:lpstr>PowerPoint 演示文稿</vt:lpstr>
      <vt:lpstr>PowerPoint 演示文稿</vt:lpstr>
      <vt:lpstr>总结：</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K近邻算法</dc:title>
  <dc:creator>龙威旭</dc:creator>
  <cp:lastModifiedBy>龙威旭</cp:lastModifiedBy>
  <cp:revision>12</cp:revision>
  <dcterms:created xsi:type="dcterms:W3CDTF">2024-05-07T06:57:26Z</dcterms:created>
  <dcterms:modified xsi:type="dcterms:W3CDTF">2024-05-07T10:57:47Z</dcterms:modified>
</cp:coreProperties>
</file>